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9"/>
  </p:notesMasterIdLst>
  <p:sldIdLst>
    <p:sldId id="256" r:id="rId2"/>
    <p:sldId id="543" r:id="rId3"/>
    <p:sldId id="547" r:id="rId4"/>
    <p:sldId id="563" r:id="rId5"/>
    <p:sldId id="448" r:id="rId6"/>
    <p:sldId id="542" r:id="rId7"/>
    <p:sldId id="261" r:id="rId8"/>
    <p:sldId id="571" r:id="rId9"/>
    <p:sldId id="423" r:id="rId10"/>
    <p:sldId id="424" r:id="rId11"/>
    <p:sldId id="427" r:id="rId12"/>
    <p:sldId id="431" r:id="rId13"/>
    <p:sldId id="565" r:id="rId14"/>
    <p:sldId id="414" r:id="rId15"/>
    <p:sldId id="428" r:id="rId16"/>
    <p:sldId id="429" r:id="rId17"/>
    <p:sldId id="430" r:id="rId18"/>
    <p:sldId id="418" r:id="rId19"/>
    <p:sldId id="561" r:id="rId20"/>
    <p:sldId id="490" r:id="rId21"/>
    <p:sldId id="457" r:id="rId22"/>
    <p:sldId id="489" r:id="rId23"/>
    <p:sldId id="433" r:id="rId24"/>
    <p:sldId id="434" r:id="rId25"/>
    <p:sldId id="435" r:id="rId26"/>
    <p:sldId id="437" r:id="rId27"/>
    <p:sldId id="494" r:id="rId28"/>
    <p:sldId id="458" r:id="rId29"/>
    <p:sldId id="495" r:id="rId30"/>
    <p:sldId id="496" r:id="rId31"/>
    <p:sldId id="459" r:id="rId32"/>
    <p:sldId id="498" r:id="rId33"/>
    <p:sldId id="509" r:id="rId34"/>
    <p:sldId id="500" r:id="rId35"/>
    <p:sldId id="508" r:id="rId36"/>
    <p:sldId id="525" r:id="rId37"/>
    <p:sldId id="502" r:id="rId38"/>
    <p:sldId id="505" r:id="rId39"/>
    <p:sldId id="501" r:id="rId40"/>
    <p:sldId id="503" r:id="rId41"/>
    <p:sldId id="512" r:id="rId42"/>
    <p:sldId id="511" r:id="rId43"/>
    <p:sldId id="513" r:id="rId44"/>
    <p:sldId id="526" r:id="rId45"/>
    <p:sldId id="527" r:id="rId46"/>
    <p:sldId id="528" r:id="rId47"/>
    <p:sldId id="529" r:id="rId48"/>
    <p:sldId id="530" r:id="rId49"/>
    <p:sldId id="531" r:id="rId50"/>
    <p:sldId id="520" r:id="rId51"/>
    <p:sldId id="521" r:id="rId52"/>
    <p:sldId id="532" r:id="rId53"/>
    <p:sldId id="533" r:id="rId54"/>
    <p:sldId id="534" r:id="rId55"/>
    <p:sldId id="535" r:id="rId56"/>
    <p:sldId id="524" r:id="rId57"/>
    <p:sldId id="568" r:id="rId58"/>
    <p:sldId id="567" r:id="rId59"/>
    <p:sldId id="536" r:id="rId60"/>
    <p:sldId id="537" r:id="rId61"/>
    <p:sldId id="488" r:id="rId62"/>
    <p:sldId id="538" r:id="rId63"/>
    <p:sldId id="539" r:id="rId64"/>
    <p:sldId id="472" r:id="rId65"/>
    <p:sldId id="487" r:id="rId66"/>
    <p:sldId id="471" r:id="rId67"/>
    <p:sldId id="469" r:id="rId68"/>
    <p:sldId id="470" r:id="rId69"/>
    <p:sldId id="467" r:id="rId70"/>
    <p:sldId id="559" r:id="rId71"/>
    <p:sldId id="560" r:id="rId72"/>
    <p:sldId id="541" r:id="rId73"/>
    <p:sldId id="540" r:id="rId74"/>
    <p:sldId id="562" r:id="rId75"/>
    <p:sldId id="548" r:id="rId76"/>
    <p:sldId id="479" r:id="rId77"/>
    <p:sldId id="544" r:id="rId78"/>
    <p:sldId id="476" r:id="rId79"/>
    <p:sldId id="545" r:id="rId80"/>
    <p:sldId id="546" r:id="rId81"/>
    <p:sldId id="480" r:id="rId82"/>
    <p:sldId id="481" r:id="rId83"/>
    <p:sldId id="482" r:id="rId84"/>
    <p:sldId id="483" r:id="rId85"/>
    <p:sldId id="564" r:id="rId86"/>
    <p:sldId id="549" r:id="rId87"/>
    <p:sldId id="550" r:id="rId88"/>
    <p:sldId id="551" r:id="rId89"/>
    <p:sldId id="556" r:id="rId90"/>
    <p:sldId id="552" r:id="rId91"/>
    <p:sldId id="553" r:id="rId92"/>
    <p:sldId id="554" r:id="rId93"/>
    <p:sldId id="557" r:id="rId94"/>
    <p:sldId id="570" r:id="rId95"/>
    <p:sldId id="555" r:id="rId96"/>
    <p:sldId id="569" r:id="rId97"/>
    <p:sldId id="486" r:id="rId98"/>
    <p:sldId id="485" r:id="rId99"/>
    <p:sldId id="270" r:id="rId100"/>
    <p:sldId id="438" r:id="rId101"/>
    <p:sldId id="452" r:id="rId102"/>
    <p:sldId id="453" r:id="rId103"/>
    <p:sldId id="454" r:id="rId104"/>
    <p:sldId id="456" r:id="rId105"/>
    <p:sldId id="455" r:id="rId106"/>
    <p:sldId id="449" r:id="rId107"/>
    <p:sldId id="399" r:id="rId108"/>
    <p:sldId id="400" r:id="rId109"/>
    <p:sldId id="401" r:id="rId110"/>
    <p:sldId id="402" r:id="rId111"/>
    <p:sldId id="403" r:id="rId112"/>
    <p:sldId id="404" r:id="rId113"/>
    <p:sldId id="405" r:id="rId114"/>
    <p:sldId id="406" r:id="rId115"/>
    <p:sldId id="407" r:id="rId116"/>
    <p:sldId id="408" r:id="rId117"/>
    <p:sldId id="409" r:id="rId118"/>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257128" marR="0" indent="-257128" algn="l" defTabSz="342837" rtl="0" fontAlgn="auto" latinLnBrk="0" hangingPunct="0">
      <a:lnSpc>
        <a:spcPct val="100000"/>
      </a:lnSpc>
      <a:spcBef>
        <a:spcPts val="200"/>
      </a:spcBef>
      <a:spcAft>
        <a:spcPts val="0"/>
      </a:spcAft>
      <a:buClrTx/>
      <a:buSzPct val="100000"/>
      <a:buFont typeface="Arial"/>
      <a:buChar char="•"/>
      <a:tabLst/>
      <a:defRPr kumimoji="0" sz="2600" b="0" i="0" u="none" strike="noStrike" cap="none" spc="0" normalizeH="0" baseline="0">
        <a:ln>
          <a:noFill/>
        </a:ln>
        <a:solidFill>
          <a:srgbClr val="101D3A"/>
        </a:solidFill>
        <a:effectLst/>
        <a:uFillTx/>
        <a:latin typeface="+mn-lt"/>
        <a:ea typeface="+mn-ea"/>
        <a:cs typeface="+mn-cs"/>
        <a:sym typeface="Helvetica"/>
      </a:defRPr>
    </a:lvl1pPr>
    <a:lvl2pPr marL="807098" marR="0" indent="-464262" algn="l" defTabSz="342837" rtl="0" fontAlgn="auto" latinLnBrk="0" hangingPunct="0">
      <a:lnSpc>
        <a:spcPct val="100000"/>
      </a:lnSpc>
      <a:spcBef>
        <a:spcPts val="200"/>
      </a:spcBef>
      <a:spcAft>
        <a:spcPts val="0"/>
      </a:spcAft>
      <a:buClrTx/>
      <a:buSzPct val="100000"/>
      <a:buFont typeface="Arial"/>
      <a:buChar char="•"/>
      <a:tabLst/>
      <a:defRPr kumimoji="0" sz="2600" b="0" i="0" u="none" strike="noStrike" cap="none" spc="0" normalizeH="0" baseline="0">
        <a:ln>
          <a:noFill/>
        </a:ln>
        <a:solidFill>
          <a:srgbClr val="101D3A"/>
        </a:solidFill>
        <a:effectLst/>
        <a:uFillTx/>
        <a:latin typeface="+mn-lt"/>
        <a:ea typeface="+mn-ea"/>
        <a:cs typeface="+mn-cs"/>
        <a:sym typeface="Helvetica"/>
      </a:defRPr>
    </a:lvl2pPr>
    <a:lvl3pPr marL="1090850" marR="0" indent="-405174" algn="l" defTabSz="342837" rtl="0" fontAlgn="auto" latinLnBrk="0" hangingPunct="0">
      <a:lnSpc>
        <a:spcPct val="100000"/>
      </a:lnSpc>
      <a:spcBef>
        <a:spcPts val="200"/>
      </a:spcBef>
      <a:spcAft>
        <a:spcPts val="0"/>
      </a:spcAft>
      <a:buClrTx/>
      <a:buSzPct val="100000"/>
      <a:buFont typeface="Arial"/>
      <a:buChar char="•"/>
      <a:tabLst/>
      <a:defRPr kumimoji="0" sz="2600" b="0" i="0" u="none" strike="noStrike" cap="none" spc="0" normalizeH="0" baseline="0">
        <a:ln>
          <a:noFill/>
        </a:ln>
        <a:solidFill>
          <a:srgbClr val="101D3A"/>
        </a:solidFill>
        <a:effectLst/>
        <a:uFillTx/>
        <a:latin typeface="+mn-lt"/>
        <a:ea typeface="+mn-ea"/>
        <a:cs typeface="+mn-cs"/>
        <a:sym typeface="Helvetica"/>
      </a:defRPr>
    </a:lvl3pPr>
    <a:lvl4pPr marL="1523726" marR="0" indent="-495213" algn="l" defTabSz="342837" rtl="0" fontAlgn="auto" latinLnBrk="0" hangingPunct="0">
      <a:lnSpc>
        <a:spcPct val="100000"/>
      </a:lnSpc>
      <a:spcBef>
        <a:spcPts val="200"/>
      </a:spcBef>
      <a:spcAft>
        <a:spcPts val="0"/>
      </a:spcAft>
      <a:buClrTx/>
      <a:buSzPct val="100000"/>
      <a:buFont typeface="Arial"/>
      <a:buChar char="•"/>
      <a:tabLst/>
      <a:defRPr kumimoji="0" sz="2600" b="0" i="0" u="none" strike="noStrike" cap="none" spc="0" normalizeH="0" baseline="0">
        <a:ln>
          <a:noFill/>
        </a:ln>
        <a:solidFill>
          <a:srgbClr val="101D3A"/>
        </a:solidFill>
        <a:effectLst/>
        <a:uFillTx/>
        <a:latin typeface="+mn-lt"/>
        <a:ea typeface="+mn-ea"/>
        <a:cs typeface="+mn-cs"/>
        <a:sym typeface="Helvetica"/>
      </a:defRPr>
    </a:lvl4pPr>
    <a:lvl5pPr marL="1866564" marR="0" indent="-495213" algn="l" defTabSz="342837" rtl="0" fontAlgn="auto" latinLnBrk="0" hangingPunct="0">
      <a:lnSpc>
        <a:spcPct val="100000"/>
      </a:lnSpc>
      <a:spcBef>
        <a:spcPts val="200"/>
      </a:spcBef>
      <a:spcAft>
        <a:spcPts val="0"/>
      </a:spcAft>
      <a:buClrTx/>
      <a:buSzPct val="100000"/>
      <a:buFont typeface="Arial"/>
      <a:buChar char="•"/>
      <a:tabLst/>
      <a:defRPr kumimoji="0" sz="2600" b="0" i="0" u="none" strike="noStrike" cap="none" spc="0" normalizeH="0" baseline="0">
        <a:ln>
          <a:noFill/>
        </a:ln>
        <a:solidFill>
          <a:srgbClr val="101D3A"/>
        </a:solidFill>
        <a:effectLst/>
        <a:uFillTx/>
        <a:latin typeface="+mn-lt"/>
        <a:ea typeface="+mn-ea"/>
        <a:cs typeface="+mn-cs"/>
        <a:sym typeface="Helvetica"/>
      </a:defRPr>
    </a:lvl5pPr>
    <a:lvl6pPr marL="2011316" marR="0" indent="-297127" algn="l" defTabSz="342837" rtl="0" fontAlgn="auto" latinLnBrk="0" hangingPunct="0">
      <a:lnSpc>
        <a:spcPct val="100000"/>
      </a:lnSpc>
      <a:spcBef>
        <a:spcPts val="200"/>
      </a:spcBef>
      <a:spcAft>
        <a:spcPts val="0"/>
      </a:spcAft>
      <a:buClrTx/>
      <a:buSzPct val="100000"/>
      <a:buFont typeface="Arial"/>
      <a:buChar char="•"/>
      <a:tabLst/>
      <a:defRPr kumimoji="0" sz="2600" b="0" i="0" u="none" strike="noStrike" cap="none" spc="0" normalizeH="0" baseline="0">
        <a:ln>
          <a:noFill/>
        </a:ln>
        <a:solidFill>
          <a:srgbClr val="101D3A"/>
        </a:solidFill>
        <a:effectLst/>
        <a:uFillTx/>
        <a:latin typeface="+mn-lt"/>
        <a:ea typeface="+mn-ea"/>
        <a:cs typeface="+mn-cs"/>
        <a:sym typeface="Helvetica"/>
      </a:defRPr>
    </a:lvl6pPr>
    <a:lvl7pPr marL="2354154" marR="0" indent="-297127" algn="l" defTabSz="342837" rtl="0" fontAlgn="auto" latinLnBrk="0" hangingPunct="0">
      <a:lnSpc>
        <a:spcPct val="100000"/>
      </a:lnSpc>
      <a:spcBef>
        <a:spcPts val="200"/>
      </a:spcBef>
      <a:spcAft>
        <a:spcPts val="0"/>
      </a:spcAft>
      <a:buClrTx/>
      <a:buSzPct val="100000"/>
      <a:buFont typeface="Arial"/>
      <a:buChar char="•"/>
      <a:tabLst/>
      <a:defRPr kumimoji="0" sz="2600" b="0" i="0" u="none" strike="noStrike" cap="none" spc="0" normalizeH="0" baseline="0">
        <a:ln>
          <a:noFill/>
        </a:ln>
        <a:solidFill>
          <a:srgbClr val="101D3A"/>
        </a:solidFill>
        <a:effectLst/>
        <a:uFillTx/>
        <a:latin typeface="+mn-lt"/>
        <a:ea typeface="+mn-ea"/>
        <a:cs typeface="+mn-cs"/>
        <a:sym typeface="Helvetica"/>
      </a:defRPr>
    </a:lvl7pPr>
    <a:lvl8pPr marL="2696992" marR="0" indent="-297127" algn="l" defTabSz="342837" rtl="0" fontAlgn="auto" latinLnBrk="0" hangingPunct="0">
      <a:lnSpc>
        <a:spcPct val="100000"/>
      </a:lnSpc>
      <a:spcBef>
        <a:spcPts val="200"/>
      </a:spcBef>
      <a:spcAft>
        <a:spcPts val="0"/>
      </a:spcAft>
      <a:buClrTx/>
      <a:buSzPct val="100000"/>
      <a:buFont typeface="Arial"/>
      <a:buChar char="•"/>
      <a:tabLst/>
      <a:defRPr kumimoji="0" sz="2600" b="0" i="0" u="none" strike="noStrike" cap="none" spc="0" normalizeH="0" baseline="0">
        <a:ln>
          <a:noFill/>
        </a:ln>
        <a:solidFill>
          <a:srgbClr val="101D3A"/>
        </a:solidFill>
        <a:effectLst/>
        <a:uFillTx/>
        <a:latin typeface="+mn-lt"/>
        <a:ea typeface="+mn-ea"/>
        <a:cs typeface="+mn-cs"/>
        <a:sym typeface="Helvetica"/>
      </a:defRPr>
    </a:lvl8pPr>
    <a:lvl9pPr marL="3039829" marR="0" indent="-297127" algn="l" defTabSz="342837" rtl="0" fontAlgn="auto" latinLnBrk="0" hangingPunct="0">
      <a:lnSpc>
        <a:spcPct val="100000"/>
      </a:lnSpc>
      <a:spcBef>
        <a:spcPts val="200"/>
      </a:spcBef>
      <a:spcAft>
        <a:spcPts val="0"/>
      </a:spcAft>
      <a:buClrTx/>
      <a:buSzPct val="100000"/>
      <a:buFont typeface="Arial"/>
      <a:buChar char="•"/>
      <a:tabLst/>
      <a:defRPr kumimoji="0" sz="2600" b="0" i="0" u="none" strike="noStrike" cap="none" spc="0" normalizeH="0" baseline="0">
        <a:ln>
          <a:noFill/>
        </a:ln>
        <a:solidFill>
          <a:srgbClr val="101D3A"/>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mbria"/>
          <a:ea typeface="Cambria"/>
          <a:cs typeface="Cambria"/>
        </a:font>
        <a:srgbClr val="4647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2"/>
          </a:solidFill>
        </a:fill>
      </a:tcStyle>
    </a:wholeTbl>
    <a:band2H>
      <a:tcTxStyle/>
      <a:tcStyle>
        <a:tcBdr/>
        <a:fill>
          <a:solidFill>
            <a:srgbClr val="E6EAF1"/>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mbria"/>
          <a:ea typeface="Cambria"/>
          <a:cs typeface="Cambria"/>
        </a:font>
        <a:srgbClr val="4647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D4"/>
          </a:solidFill>
        </a:fill>
      </a:tcStyle>
    </a:wholeTbl>
    <a:band2H>
      <a:tcTxStyle/>
      <a:tcStyle>
        <a:tcBdr/>
        <a:fill>
          <a:solidFill>
            <a:srgbClr val="E6EAEA"/>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mbria"/>
          <a:ea typeface="Cambria"/>
          <a:cs typeface="Cambria"/>
        </a:font>
        <a:srgbClr val="4647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E4CA"/>
          </a:solidFill>
        </a:fill>
      </a:tcStyle>
    </a:wholeTbl>
    <a:band2H>
      <a:tcTxStyle/>
      <a:tcStyle>
        <a:tcBdr/>
        <a:fill>
          <a:solidFill>
            <a:srgbClr val="F0F2E6"/>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mbria"/>
          <a:ea typeface="Cambria"/>
          <a:cs typeface="Cambria"/>
        </a:font>
        <a:srgbClr val="46474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ff">
        <a:font>
          <a:latin typeface="Cambria"/>
          <a:ea typeface="Cambria"/>
          <a:cs typeface="Cambri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mbria"/>
          <a:ea typeface="Cambria"/>
          <a:cs typeface="Cambria"/>
        </a:font>
        <a:srgbClr val="464749"/>
      </a:tcTxStyle>
      <a:tcStyle>
        <a:tcBdr>
          <a:left>
            <a:ln w="12700" cap="flat">
              <a:noFill/>
              <a:miter lim="400000"/>
            </a:ln>
          </a:left>
          <a:right>
            <a:ln w="12700" cap="flat">
              <a:noFill/>
              <a:miter lim="400000"/>
            </a:ln>
          </a:right>
          <a:top>
            <a:ln w="50800" cap="flat">
              <a:solidFill>
                <a:srgbClr val="464749"/>
              </a:solidFill>
              <a:prstDash val="solid"/>
              <a:round/>
            </a:ln>
          </a:top>
          <a:bottom>
            <a:ln w="25400" cap="flat">
              <a:solidFill>
                <a:srgbClr val="46474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mbria"/>
          <a:ea typeface="Cambria"/>
          <a:cs typeface="Cambria"/>
        </a:font>
        <a:srgbClr val="FFFFFF"/>
      </a:tcTxStyle>
      <a:tcStyle>
        <a:tcBdr>
          <a:left>
            <a:ln w="12700" cap="flat">
              <a:noFill/>
              <a:miter lim="400000"/>
            </a:ln>
          </a:left>
          <a:right>
            <a:ln w="12700" cap="flat">
              <a:noFill/>
              <a:miter lim="400000"/>
            </a:ln>
          </a:right>
          <a:top>
            <a:ln w="25400" cap="flat">
              <a:solidFill>
                <a:srgbClr val="464749"/>
              </a:solidFill>
              <a:prstDash val="solid"/>
              <a:round/>
            </a:ln>
          </a:top>
          <a:bottom>
            <a:ln w="25400" cap="flat">
              <a:solidFill>
                <a:srgbClr val="46474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mbria"/>
          <a:ea typeface="Cambria"/>
          <a:cs typeface="Cambria"/>
        </a:font>
        <a:srgbClr val="46474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CECE"/>
          </a:solidFill>
        </a:fill>
      </a:tcStyle>
    </a:wholeTbl>
    <a:band2H>
      <a:tcTxStyle/>
      <a:tcStyle>
        <a:tcBdr/>
        <a:fill>
          <a:solidFill>
            <a:srgbClr val="E8E8E8"/>
          </a:solidFill>
        </a:fill>
      </a:tcStyle>
    </a:band2H>
    <a:firstCol>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64749"/>
          </a:solidFill>
        </a:fill>
      </a:tcStyle>
    </a:firstCol>
    <a:la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64749"/>
          </a:solidFill>
        </a:fill>
      </a:tcStyle>
    </a:lastRow>
    <a:firstRow>
      <a:tcTxStyle b="on" i="off">
        <a:font>
          <a:latin typeface="Cambria"/>
          <a:ea typeface="Cambria"/>
          <a:cs typeface="Cambri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64749"/>
          </a:solidFill>
        </a:fill>
      </a:tcStyle>
    </a:firstRow>
  </a:tblStyle>
  <a:tblStyle styleId="{2708684C-4D16-4618-839F-0558EEFCDFE6}" styleName="">
    <a:tblBg/>
    <a:wholeTbl>
      <a:tcTxStyle b="off" i="off">
        <a:font>
          <a:latin typeface="Cambria"/>
          <a:ea typeface="Cambria"/>
          <a:cs typeface="Cambria"/>
        </a:font>
        <a:srgbClr val="464749"/>
      </a:tcTxStyle>
      <a:tcStyle>
        <a:tcBdr>
          <a:left>
            <a:ln w="12700" cap="flat">
              <a:solidFill>
                <a:srgbClr val="464749"/>
              </a:solidFill>
              <a:prstDash val="solid"/>
              <a:round/>
            </a:ln>
          </a:left>
          <a:right>
            <a:ln w="12700" cap="flat">
              <a:solidFill>
                <a:srgbClr val="464749"/>
              </a:solidFill>
              <a:prstDash val="solid"/>
              <a:round/>
            </a:ln>
          </a:right>
          <a:top>
            <a:ln w="12700" cap="flat">
              <a:solidFill>
                <a:srgbClr val="464749"/>
              </a:solidFill>
              <a:prstDash val="solid"/>
              <a:round/>
            </a:ln>
          </a:top>
          <a:bottom>
            <a:ln w="12700" cap="flat">
              <a:solidFill>
                <a:srgbClr val="464749"/>
              </a:solidFill>
              <a:prstDash val="solid"/>
              <a:round/>
            </a:ln>
          </a:bottom>
          <a:insideH>
            <a:ln w="12700" cap="flat">
              <a:solidFill>
                <a:srgbClr val="464749"/>
              </a:solidFill>
              <a:prstDash val="solid"/>
              <a:round/>
            </a:ln>
          </a:insideH>
          <a:insideV>
            <a:ln w="12700" cap="flat">
              <a:solidFill>
                <a:srgbClr val="464749"/>
              </a:solidFill>
              <a:prstDash val="solid"/>
              <a:round/>
            </a:ln>
          </a:insideV>
        </a:tcBdr>
        <a:fill>
          <a:solidFill>
            <a:srgbClr val="464749">
              <a:alpha val="20000"/>
            </a:srgbClr>
          </a:solidFill>
        </a:fill>
      </a:tcStyle>
    </a:wholeTbl>
    <a:band2H>
      <a:tcTxStyle/>
      <a:tcStyle>
        <a:tcBdr/>
        <a:fill>
          <a:solidFill>
            <a:srgbClr val="FFFFFF"/>
          </a:solidFill>
        </a:fill>
      </a:tcStyle>
    </a:band2H>
    <a:firstCol>
      <a:tcTxStyle b="on" i="off">
        <a:font>
          <a:latin typeface="Cambria"/>
          <a:ea typeface="Cambria"/>
          <a:cs typeface="Cambria"/>
        </a:font>
        <a:srgbClr val="464749"/>
      </a:tcTxStyle>
      <a:tcStyle>
        <a:tcBdr>
          <a:left>
            <a:ln w="12700" cap="flat">
              <a:solidFill>
                <a:srgbClr val="464749"/>
              </a:solidFill>
              <a:prstDash val="solid"/>
              <a:round/>
            </a:ln>
          </a:left>
          <a:right>
            <a:ln w="12700" cap="flat">
              <a:solidFill>
                <a:srgbClr val="464749"/>
              </a:solidFill>
              <a:prstDash val="solid"/>
              <a:round/>
            </a:ln>
          </a:right>
          <a:top>
            <a:ln w="12700" cap="flat">
              <a:solidFill>
                <a:srgbClr val="464749"/>
              </a:solidFill>
              <a:prstDash val="solid"/>
              <a:round/>
            </a:ln>
          </a:top>
          <a:bottom>
            <a:ln w="12700" cap="flat">
              <a:solidFill>
                <a:srgbClr val="464749"/>
              </a:solidFill>
              <a:prstDash val="solid"/>
              <a:round/>
            </a:ln>
          </a:bottom>
          <a:insideH>
            <a:ln w="12700" cap="flat">
              <a:solidFill>
                <a:srgbClr val="464749"/>
              </a:solidFill>
              <a:prstDash val="solid"/>
              <a:round/>
            </a:ln>
          </a:insideH>
          <a:insideV>
            <a:ln w="12700" cap="flat">
              <a:solidFill>
                <a:srgbClr val="464749"/>
              </a:solidFill>
              <a:prstDash val="solid"/>
              <a:round/>
            </a:ln>
          </a:insideV>
        </a:tcBdr>
        <a:fill>
          <a:solidFill>
            <a:srgbClr val="464749">
              <a:alpha val="20000"/>
            </a:srgbClr>
          </a:solidFill>
        </a:fill>
      </a:tcStyle>
    </a:firstCol>
    <a:lastRow>
      <a:tcTxStyle b="on" i="off">
        <a:font>
          <a:latin typeface="Cambria"/>
          <a:ea typeface="Cambria"/>
          <a:cs typeface="Cambria"/>
        </a:font>
        <a:srgbClr val="464749"/>
      </a:tcTxStyle>
      <a:tcStyle>
        <a:tcBdr>
          <a:left>
            <a:ln w="12700" cap="flat">
              <a:solidFill>
                <a:srgbClr val="464749"/>
              </a:solidFill>
              <a:prstDash val="solid"/>
              <a:round/>
            </a:ln>
          </a:left>
          <a:right>
            <a:ln w="12700" cap="flat">
              <a:solidFill>
                <a:srgbClr val="464749"/>
              </a:solidFill>
              <a:prstDash val="solid"/>
              <a:round/>
            </a:ln>
          </a:right>
          <a:top>
            <a:ln w="50800" cap="flat">
              <a:solidFill>
                <a:srgbClr val="464749"/>
              </a:solidFill>
              <a:prstDash val="solid"/>
              <a:round/>
            </a:ln>
          </a:top>
          <a:bottom>
            <a:ln w="12700" cap="flat">
              <a:solidFill>
                <a:srgbClr val="464749"/>
              </a:solidFill>
              <a:prstDash val="solid"/>
              <a:round/>
            </a:ln>
          </a:bottom>
          <a:insideH>
            <a:ln w="12700" cap="flat">
              <a:solidFill>
                <a:srgbClr val="464749"/>
              </a:solidFill>
              <a:prstDash val="solid"/>
              <a:round/>
            </a:ln>
          </a:insideH>
          <a:insideV>
            <a:ln w="12700" cap="flat">
              <a:solidFill>
                <a:srgbClr val="464749"/>
              </a:solidFill>
              <a:prstDash val="solid"/>
              <a:round/>
            </a:ln>
          </a:insideV>
        </a:tcBdr>
        <a:fill>
          <a:noFill/>
        </a:fill>
      </a:tcStyle>
    </a:lastRow>
    <a:firstRow>
      <a:tcTxStyle b="on" i="off">
        <a:font>
          <a:latin typeface="Cambria"/>
          <a:ea typeface="Cambria"/>
          <a:cs typeface="Cambria"/>
        </a:font>
        <a:srgbClr val="464749"/>
      </a:tcTxStyle>
      <a:tcStyle>
        <a:tcBdr>
          <a:left>
            <a:ln w="12700" cap="flat">
              <a:solidFill>
                <a:srgbClr val="464749"/>
              </a:solidFill>
              <a:prstDash val="solid"/>
              <a:round/>
            </a:ln>
          </a:left>
          <a:right>
            <a:ln w="12700" cap="flat">
              <a:solidFill>
                <a:srgbClr val="464749"/>
              </a:solidFill>
              <a:prstDash val="solid"/>
              <a:round/>
            </a:ln>
          </a:right>
          <a:top>
            <a:ln w="12700" cap="flat">
              <a:solidFill>
                <a:srgbClr val="464749"/>
              </a:solidFill>
              <a:prstDash val="solid"/>
              <a:round/>
            </a:ln>
          </a:top>
          <a:bottom>
            <a:ln w="25400" cap="flat">
              <a:solidFill>
                <a:srgbClr val="464749"/>
              </a:solidFill>
              <a:prstDash val="solid"/>
              <a:round/>
            </a:ln>
          </a:bottom>
          <a:insideH>
            <a:ln w="12700" cap="flat">
              <a:solidFill>
                <a:srgbClr val="464749"/>
              </a:solidFill>
              <a:prstDash val="solid"/>
              <a:round/>
            </a:ln>
          </a:insideH>
          <a:insideV>
            <a:ln w="12700" cap="flat">
              <a:solidFill>
                <a:srgbClr val="46474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7"/>
    <p:restoredTop sz="75921"/>
  </p:normalViewPr>
  <p:slideViewPr>
    <p:cSldViewPr snapToGrid="0" snapToObjects="1">
      <p:cViewPr varScale="1">
        <p:scale>
          <a:sx n="91" d="100"/>
          <a:sy n="91" d="100"/>
        </p:scale>
        <p:origin x="23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9" name="Shape 39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132" latinLnBrk="0">
      <a:defRPr sz="1200">
        <a:latin typeface="+mj-lt"/>
        <a:ea typeface="+mj-ea"/>
        <a:cs typeface="+mj-cs"/>
        <a:sym typeface="Arial"/>
      </a:defRPr>
    </a:lvl1pPr>
    <a:lvl2pPr indent="228600" defTabSz="457132" latinLnBrk="0">
      <a:defRPr sz="1200">
        <a:latin typeface="+mj-lt"/>
        <a:ea typeface="+mj-ea"/>
        <a:cs typeface="+mj-cs"/>
        <a:sym typeface="Arial"/>
      </a:defRPr>
    </a:lvl2pPr>
    <a:lvl3pPr indent="457200" defTabSz="457132" latinLnBrk="0">
      <a:defRPr sz="1200">
        <a:latin typeface="+mj-lt"/>
        <a:ea typeface="+mj-ea"/>
        <a:cs typeface="+mj-cs"/>
        <a:sym typeface="Arial"/>
      </a:defRPr>
    </a:lvl3pPr>
    <a:lvl4pPr indent="685800" defTabSz="457132" latinLnBrk="0">
      <a:defRPr sz="1200">
        <a:latin typeface="+mj-lt"/>
        <a:ea typeface="+mj-ea"/>
        <a:cs typeface="+mj-cs"/>
        <a:sym typeface="Arial"/>
      </a:defRPr>
    </a:lvl4pPr>
    <a:lvl5pPr indent="914400" defTabSz="457132" latinLnBrk="0">
      <a:defRPr sz="1200">
        <a:latin typeface="+mj-lt"/>
        <a:ea typeface="+mj-ea"/>
        <a:cs typeface="+mj-cs"/>
        <a:sym typeface="Arial"/>
      </a:defRPr>
    </a:lvl5pPr>
    <a:lvl6pPr indent="1143000" defTabSz="457132" latinLnBrk="0">
      <a:defRPr sz="1200">
        <a:latin typeface="+mj-lt"/>
        <a:ea typeface="+mj-ea"/>
        <a:cs typeface="+mj-cs"/>
        <a:sym typeface="Arial"/>
      </a:defRPr>
    </a:lvl6pPr>
    <a:lvl7pPr indent="1371600" defTabSz="457132" latinLnBrk="0">
      <a:defRPr sz="1200">
        <a:latin typeface="+mj-lt"/>
        <a:ea typeface="+mj-ea"/>
        <a:cs typeface="+mj-cs"/>
        <a:sym typeface="Arial"/>
      </a:defRPr>
    </a:lvl7pPr>
    <a:lvl8pPr indent="1600200" defTabSz="457132" latinLnBrk="0">
      <a:defRPr sz="1200">
        <a:latin typeface="+mj-lt"/>
        <a:ea typeface="+mj-ea"/>
        <a:cs typeface="+mj-cs"/>
        <a:sym typeface="Arial"/>
      </a:defRPr>
    </a:lvl8pPr>
    <a:lvl9pPr indent="1828800" defTabSz="457132"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a:spLocks noGrp="1" noRot="1" noChangeAspect="1"/>
          </p:cNvSpPr>
          <p:nvPr>
            <p:ph type="sldImg"/>
          </p:nvPr>
        </p:nvSpPr>
        <p:spPr>
          <a:prstGeom prst="rect">
            <a:avLst/>
          </a:prstGeom>
        </p:spPr>
        <p:txBody>
          <a:bodyPr/>
          <a:lstStyle/>
          <a:p>
            <a:endParaRPr/>
          </a:p>
        </p:txBody>
      </p:sp>
      <p:sp>
        <p:nvSpPr>
          <p:cNvPr id="404" name="Shape 404"/>
          <p:cNvSpPr>
            <a:spLocks noGrp="1"/>
          </p:cNvSpPr>
          <p:nvPr>
            <p:ph type="body" sz="quarter" idx="1"/>
          </p:nvPr>
        </p:nvSpPr>
        <p:spPr>
          <a:prstGeom prst="rect">
            <a:avLst/>
          </a:prstGeom>
        </p:spPr>
        <p:txBody>
          <a:bodyPr/>
          <a:lstStyle/>
          <a:p>
            <a:endParaRPr lang="en-US" altLang="ja-JP"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j-lt"/>
                <a:ea typeface="+mj-ea"/>
                <a:cs typeface="+mj-cs"/>
                <a:sym typeface="Arial"/>
              </a:rPr>
              <a:t>The definition highlights the difficulty of the task, namely the assumption that materials, viewpoints, and lighting are known. </a:t>
            </a:r>
            <a:endParaRPr lang="en-US" dirty="0"/>
          </a:p>
        </p:txBody>
      </p:sp>
    </p:spTree>
    <p:extLst>
      <p:ext uri="{BB962C8B-B14F-4D97-AF65-F5344CB8AC3E}">
        <p14:creationId xmlns:p14="http://schemas.microsoft.com/office/powerpoint/2010/main" val="5190399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There are many factors that differentiate MVS algorithms, such as the photo-consistency function, scene representation, visibility computation, and initialization requirements. Therefore, it is not an easy task to come up with a single classification. In this article we use the output scene representation as an axis of taxonomy, because it often determines the range of possible applications.</a:t>
            </a:r>
            <a:endParaRPr lang="en-US" dirty="0"/>
          </a:p>
        </p:txBody>
      </p:sp>
    </p:spTree>
    <p:extLst>
      <p:ext uri="{BB962C8B-B14F-4D97-AF65-F5344CB8AC3E}">
        <p14:creationId xmlns:p14="http://schemas.microsoft.com/office/powerpoint/2010/main" val="182150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j-lt"/>
                <a:ea typeface="+mj-ea"/>
                <a:cs typeface="+mj-cs"/>
                <a:sym typeface="Arial"/>
              </a:rPr>
              <a:t>The definition highlights the difficulty of the task, namely the assumption that materials, viewpoints, and lighting are known. </a:t>
            </a:r>
            <a:endParaRPr lang="en-US" dirty="0"/>
          </a:p>
        </p:txBody>
      </p:sp>
    </p:spTree>
    <p:extLst>
      <p:ext uri="{BB962C8B-B14F-4D97-AF65-F5344CB8AC3E}">
        <p14:creationId xmlns:p14="http://schemas.microsoft.com/office/powerpoint/2010/main" val="3072546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assume photo-consistency for opaque objects and cannot handle complex light paths of transparent shapes. </a:t>
            </a:r>
          </a:p>
        </p:txBody>
      </p:sp>
    </p:spTree>
    <p:extLst>
      <p:ext uri="{BB962C8B-B14F-4D97-AF65-F5344CB8AC3E}">
        <p14:creationId xmlns:p14="http://schemas.microsoft.com/office/powerpoint/2010/main" val="864306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assume photo-consistency for opaque objects and cannot handle complex light paths of transparent shapes.</a:t>
            </a:r>
          </a:p>
        </p:txBody>
      </p:sp>
    </p:spTree>
    <p:extLst>
      <p:ext uri="{BB962C8B-B14F-4D97-AF65-F5344CB8AC3E}">
        <p14:creationId xmlns:p14="http://schemas.microsoft.com/office/powerpoint/2010/main" val="385498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16931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latin typeface="+mj-lt"/>
                <a:ea typeface="+mj-ea"/>
                <a:cs typeface="+mj-cs"/>
                <a:sym typeface="Arial"/>
              </a:rPr>
              <a:t> the Lambertian BRDF is </a:t>
            </a:r>
            <a:r>
              <a:rPr lang="el-GR" sz="1200" b="0" i="0" u="none" strike="noStrike" dirty="0">
                <a:effectLst/>
                <a:latin typeface="+mj-lt"/>
                <a:ea typeface="+mj-ea"/>
                <a:cs typeface="+mj-cs"/>
                <a:sym typeface="Arial"/>
              </a:rPr>
              <a:t>ρ</a:t>
            </a:r>
            <a:r>
              <a:rPr lang="en-US" sz="1200" b="0" i="0" u="none" strike="noStrike" dirty="0">
                <a:effectLst/>
                <a:latin typeface="+mj-lt"/>
                <a:ea typeface="+mj-ea"/>
                <a:cs typeface="+mj-cs"/>
                <a:sym typeface="Arial"/>
              </a:rPr>
              <a:t>/</a:t>
            </a:r>
            <a:r>
              <a:rPr lang="el-GR" sz="1200" b="0" i="0" u="none" strike="noStrike" dirty="0">
                <a:effectLst/>
                <a:latin typeface="+mj-lt"/>
                <a:ea typeface="+mj-ea"/>
                <a:cs typeface="+mj-cs"/>
                <a:sym typeface="Arial"/>
              </a:rPr>
              <a:t>π</a:t>
            </a:r>
            <a:r>
              <a:rPr lang="zh-CN" altLang="en-US" sz="1200" b="0" i="0" u="none" strike="noStrike" dirty="0">
                <a:effectLst/>
                <a:latin typeface="+mj-lt"/>
                <a:ea typeface="+mj-ea"/>
                <a:cs typeface="+mj-cs"/>
                <a:sym typeface="Arial"/>
              </a:rPr>
              <a:t>，</a:t>
            </a:r>
            <a:r>
              <a:rPr lang="el-GR" sz="1200" b="0" i="0" u="none" strike="noStrike" dirty="0">
                <a:effectLst/>
                <a:latin typeface="+mj-lt"/>
                <a:ea typeface="+mj-ea"/>
                <a:cs typeface="+mj-cs"/>
                <a:sym typeface="Arial"/>
              </a:rPr>
              <a:t>ρ</a:t>
            </a:r>
            <a:r>
              <a:rPr lang="en-US" sz="1200" b="0" i="0" u="none" strike="noStrike" dirty="0">
                <a:effectLst/>
                <a:latin typeface="+mj-lt"/>
                <a:ea typeface="+mj-ea"/>
                <a:cs typeface="+mj-cs"/>
                <a:sym typeface="Arial"/>
              </a:rPr>
              <a:t> is </a:t>
            </a:r>
            <a:r>
              <a:rPr lang="en-US" sz="1200" b="0" i="0" dirty="0">
                <a:effectLst/>
                <a:latin typeface="+mj-lt"/>
                <a:ea typeface="+mj-ea"/>
                <a:cs typeface="+mj-cs"/>
                <a:sym typeface="Arial"/>
              </a:rPr>
              <a:t>the measure of diffuse reflection.</a:t>
            </a:r>
            <a:endParaRPr lang="en-CN" dirty="0"/>
          </a:p>
        </p:txBody>
      </p:sp>
    </p:spTree>
    <p:extLst>
      <p:ext uri="{BB962C8B-B14F-4D97-AF65-F5344CB8AC3E}">
        <p14:creationId xmlns:p14="http://schemas.microsoft.com/office/powerpoint/2010/main" val="2973572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solving for the 3D geometry of the scene is exactly equivalent to solving the correspondence problem across the input images.</a:t>
            </a:r>
          </a:p>
          <a:p>
            <a:pPr marL="0" marR="0" lvl="0" indent="0" defTabSz="457132" eaLnBrk="1" fontAlgn="auto" latinLnBrk="0" hangingPunct="1">
              <a:lnSpc>
                <a:spcPct val="100000"/>
              </a:lnSpc>
              <a:spcBef>
                <a:spcPts val="0"/>
              </a:spcBef>
              <a:spcAft>
                <a:spcPts val="0"/>
              </a:spcAft>
              <a:buClrTx/>
              <a:buSzTx/>
              <a:buFontTx/>
              <a:buNone/>
              <a:tabLst/>
              <a:defRPr/>
            </a:pPr>
            <a:endParaRPr lang="en-US" sz="1200" dirty="0">
              <a:effectLst/>
              <a:latin typeface="+mj-lt"/>
              <a:ea typeface="+mj-ea"/>
              <a:cs typeface="+mj-cs"/>
              <a:sym typeface="Arial"/>
            </a:endParaRPr>
          </a:p>
          <a:p>
            <a:pPr marL="0" marR="0" lvl="0" indent="0" defTabSz="457132" eaLnBrk="1" fontAlgn="auto" latinLnBrk="0" hangingPunct="1">
              <a:lnSpc>
                <a:spcPct val="100000"/>
              </a:lnSpc>
              <a:spcBef>
                <a:spcPts val="0"/>
              </a:spcBef>
              <a:spcAft>
                <a:spcPts val="0"/>
              </a:spcAft>
              <a:buClrTx/>
              <a:buSzTx/>
              <a:buFontTx/>
              <a:buNone/>
              <a:tabLst/>
              <a:defRPr/>
            </a:pPr>
            <a:r>
              <a:rPr lang="en-US" dirty="0"/>
              <a:t>Multi-view photo-consistency measures the agreement or consistency between a set of input photographs and all the ingredients that take part in their image formation: illumination, materials, and 3D geometry of the scene being captured</a:t>
            </a:r>
          </a:p>
        </p:txBody>
      </p:sp>
    </p:spTree>
    <p:extLst>
      <p:ext uri="{BB962C8B-B14F-4D97-AF65-F5344CB8AC3E}">
        <p14:creationId xmlns:p14="http://schemas.microsoft.com/office/powerpoint/2010/main" val="1819037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endParaRPr lang="en-US" sz="1200" dirty="0">
              <a:effectLst/>
              <a:latin typeface="+mj-lt"/>
              <a:ea typeface="+mj-ea"/>
              <a:cs typeface="+mj-cs"/>
              <a:sym typeface="Arial"/>
            </a:endParaRPr>
          </a:p>
        </p:txBody>
      </p:sp>
    </p:spTree>
    <p:extLst>
      <p:ext uri="{BB962C8B-B14F-4D97-AF65-F5344CB8AC3E}">
        <p14:creationId xmlns:p14="http://schemas.microsoft.com/office/powerpoint/2010/main" val="1649593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20392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08729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6048 × 4032</a:t>
            </a:r>
          </a:p>
        </p:txBody>
      </p:sp>
    </p:spTree>
    <p:extLst>
      <p:ext uri="{BB962C8B-B14F-4D97-AF65-F5344CB8AC3E}">
        <p14:creationId xmlns:p14="http://schemas.microsoft.com/office/powerpoint/2010/main" val="1983351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967337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MVS algorithms are designed to deal with images with more varying viewpoints, such as an image set surrounding an object, and also deal with a very large number of images, even in the order of millions. </a:t>
            </a:r>
          </a:p>
          <a:p>
            <a:pPr marL="0" marR="0" lvl="0" indent="0" defTabSz="457132" eaLnBrk="1" fontAlgn="auto" latinLnBrk="0" hangingPunct="1">
              <a:lnSpc>
                <a:spcPct val="100000"/>
              </a:lnSpc>
              <a:spcBef>
                <a:spcPts val="0"/>
              </a:spcBef>
              <a:spcAft>
                <a:spcPts val="0"/>
              </a:spcAft>
              <a:buClrTx/>
              <a:buSzTx/>
              <a:buFontTx/>
              <a:buNone/>
              <a:tabLst/>
              <a:defRPr/>
            </a:pPr>
            <a:endParaRPr lang="en-US" altLang="ja-JP" dirty="0"/>
          </a:p>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The multi-view version of stereo originated as a natural improvement to the two-view case. Instead of capturing two photographs from two different viewpoints, multi-view stereo would capture more viewpoints in-between to increase robustness, e.g. to image noise or surface texture.</a:t>
            </a:r>
            <a:endParaRPr lang="en-US" dirty="0"/>
          </a:p>
        </p:txBody>
      </p:sp>
    </p:spTree>
    <p:extLst>
      <p:ext uri="{BB962C8B-B14F-4D97-AF65-F5344CB8AC3E}">
        <p14:creationId xmlns:p14="http://schemas.microsoft.com/office/powerpoint/2010/main" val="657887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965643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996064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32895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649289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A pixel in an image generates a 3D optic-ray that passes through the pixel and the camera center of the image. The corresponding pixel on another image can only lie on the projection of that optic ray into the second image. The different geometric constraints that originate when multiple cameras look at the same 3D scene from different viewpoints are known as </a:t>
            </a:r>
            <a:r>
              <a:rPr lang="en-US" sz="1200" dirty="0" err="1">
                <a:effectLst/>
                <a:latin typeface="+mj-lt"/>
                <a:ea typeface="+mj-ea"/>
                <a:cs typeface="+mj-cs"/>
                <a:sym typeface="Arial"/>
              </a:rPr>
              <a:t>epipolar</a:t>
            </a:r>
            <a:r>
              <a:rPr lang="en-US" sz="1200" dirty="0">
                <a:effectLst/>
                <a:latin typeface="+mj-lt"/>
                <a:ea typeface="+mj-ea"/>
                <a:cs typeface="+mj-cs"/>
                <a:sym typeface="Arial"/>
              </a:rPr>
              <a:t> geometry.</a:t>
            </a:r>
          </a:p>
          <a:p>
            <a:pPr marL="0" marR="0" lvl="0" indent="0" defTabSz="457132" eaLnBrk="1" fontAlgn="auto" latinLnBrk="0" hangingPunct="1">
              <a:lnSpc>
                <a:spcPct val="100000"/>
              </a:lnSpc>
              <a:spcBef>
                <a:spcPts val="0"/>
              </a:spcBef>
              <a:spcAft>
                <a:spcPts val="0"/>
              </a:spcAft>
              <a:buClrTx/>
              <a:buSzTx/>
              <a:buFontTx/>
              <a:buNone/>
              <a:tabLst/>
              <a:defRPr/>
            </a:pPr>
            <a:endParaRPr lang="en-US" sz="1200" dirty="0">
              <a:effectLst/>
              <a:latin typeface="+mj-lt"/>
              <a:ea typeface="+mj-ea"/>
              <a:cs typeface="+mj-cs"/>
              <a:sym typeface="Arial"/>
            </a:endParaRPr>
          </a:p>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As for measures to tell how likely a candidate match is, there is a vast literature on how to build so called </a:t>
            </a:r>
            <a:r>
              <a:rPr lang="en-US" sz="1200" i="1" dirty="0">
                <a:effectLst/>
                <a:latin typeface="+mj-lt"/>
                <a:ea typeface="+mj-ea"/>
                <a:cs typeface="+mj-cs"/>
                <a:sym typeface="Arial"/>
              </a:rPr>
              <a:t>photo-consistency </a:t>
            </a:r>
            <a:r>
              <a:rPr lang="en-US" sz="1200" dirty="0">
                <a:effectLst/>
                <a:latin typeface="+mj-lt"/>
                <a:ea typeface="+mj-ea"/>
                <a:cs typeface="+mj-cs"/>
                <a:sym typeface="Arial"/>
              </a:rPr>
              <a:t>measures that estimate the likelihood of two pixels (or groups of pixels) being in correspondence.</a:t>
            </a:r>
          </a:p>
          <a:p>
            <a:pPr marL="0" marR="0" lvl="0" indent="0" defTabSz="457132" eaLnBrk="1" fontAlgn="auto" latinLnBrk="0" hangingPunct="1">
              <a:lnSpc>
                <a:spcPct val="100000"/>
              </a:lnSpc>
              <a:spcBef>
                <a:spcPts val="0"/>
              </a:spcBef>
              <a:spcAft>
                <a:spcPts val="0"/>
              </a:spcAft>
              <a:buClrTx/>
              <a:buSzTx/>
              <a:buFontTx/>
              <a:buNone/>
              <a:tabLst/>
              <a:defRPr/>
            </a:pPr>
            <a:endParaRPr lang="en-US" sz="1200" b="0" i="0" dirty="0">
              <a:effectLst/>
              <a:latin typeface="+mj-lt"/>
              <a:ea typeface="+mj-ea"/>
              <a:cs typeface="+mj-cs"/>
              <a:sym typeface="Arial"/>
            </a:endParaRPr>
          </a:p>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More measurements per point can reduce error</a:t>
            </a:r>
          </a:p>
        </p:txBody>
      </p:sp>
    </p:spTree>
    <p:extLst>
      <p:ext uri="{BB962C8B-B14F-4D97-AF65-F5344CB8AC3E}">
        <p14:creationId xmlns:p14="http://schemas.microsoft.com/office/powerpoint/2010/main" val="3575646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One drawback of this technique is the large size of the cost volume and subsequently the increased optimization complexity, which depends </a:t>
            </a:r>
            <a:r>
              <a:rPr lang="en-US" sz="1200" dirty="0" err="1">
                <a:effectLst/>
                <a:latin typeface="+mj-lt"/>
                <a:ea typeface="+mj-ea"/>
                <a:cs typeface="+mj-cs"/>
                <a:sym typeface="Arial"/>
              </a:rPr>
              <a:t>polynomially</a:t>
            </a:r>
            <a:r>
              <a:rPr lang="en-US" sz="1200" dirty="0">
                <a:effectLst/>
                <a:latin typeface="+mj-lt"/>
                <a:ea typeface="+mj-ea"/>
                <a:cs typeface="+mj-cs"/>
                <a:sym typeface="Arial"/>
              </a:rPr>
              <a:t> on the image resolution limiting their applicability on high resolution images</a:t>
            </a:r>
            <a:endParaRPr lang="en-US" dirty="0"/>
          </a:p>
        </p:txBody>
      </p:sp>
    </p:spTree>
    <p:extLst>
      <p:ext uri="{BB962C8B-B14F-4D97-AF65-F5344CB8AC3E}">
        <p14:creationId xmlns:p14="http://schemas.microsoft.com/office/powerpoint/2010/main" val="157728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902804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4082068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846964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2615956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3100517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4266832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a:t>
            </a:r>
          </a:p>
        </p:txBody>
      </p:sp>
    </p:spTree>
    <p:extLst>
      <p:ext uri="{BB962C8B-B14F-4D97-AF65-F5344CB8AC3E}">
        <p14:creationId xmlns:p14="http://schemas.microsoft.com/office/powerpoint/2010/main" val="2021170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438588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2301139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280676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1288876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a:t>
            </a:r>
          </a:p>
        </p:txBody>
      </p:sp>
    </p:spTree>
    <p:extLst>
      <p:ext uri="{BB962C8B-B14F-4D97-AF65-F5344CB8AC3E}">
        <p14:creationId xmlns:p14="http://schemas.microsoft.com/office/powerpoint/2010/main" val="1230841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338639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5296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a:t>
            </a:r>
          </a:p>
        </p:txBody>
      </p:sp>
    </p:spTree>
    <p:extLst>
      <p:ext uri="{BB962C8B-B14F-4D97-AF65-F5344CB8AC3E}">
        <p14:creationId xmlns:p14="http://schemas.microsoft.com/office/powerpoint/2010/main" val="1848204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a:t>
            </a:r>
          </a:p>
        </p:txBody>
      </p:sp>
    </p:spTree>
    <p:extLst>
      <p:ext uri="{BB962C8B-B14F-4D97-AF65-F5344CB8AC3E}">
        <p14:creationId xmlns:p14="http://schemas.microsoft.com/office/powerpoint/2010/main" val="4098049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475617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a:t>
            </a:r>
          </a:p>
        </p:txBody>
      </p:sp>
    </p:spTree>
    <p:extLst>
      <p:ext uri="{BB962C8B-B14F-4D97-AF65-F5344CB8AC3E}">
        <p14:creationId xmlns:p14="http://schemas.microsoft.com/office/powerpoint/2010/main" val="2305541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2463381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212528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380868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199062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29978022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a:t>
            </a:r>
          </a:p>
        </p:txBody>
      </p:sp>
    </p:spTree>
    <p:extLst>
      <p:ext uri="{BB962C8B-B14F-4D97-AF65-F5344CB8AC3E}">
        <p14:creationId xmlns:p14="http://schemas.microsoft.com/office/powerpoint/2010/main" val="60467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There are many factors that differentiate MVS algorithms, such as the photo-consistency function, scene representation, visibility computation, and initialization requirements. Therefore, it is not an easy task to come up with a single classification. In this article we use the output scene representation as an axis of taxonomy, because it often determines the range of possible applications.</a:t>
            </a:r>
          </a:p>
        </p:txBody>
      </p:sp>
    </p:spTree>
    <p:extLst>
      <p:ext uri="{BB962C8B-B14F-4D97-AF65-F5344CB8AC3E}">
        <p14:creationId xmlns:p14="http://schemas.microsoft.com/office/powerpoint/2010/main" val="10600879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a:t>
            </a:r>
          </a:p>
        </p:txBody>
      </p:sp>
    </p:spTree>
    <p:extLst>
      <p:ext uri="{BB962C8B-B14F-4D97-AF65-F5344CB8AC3E}">
        <p14:creationId xmlns:p14="http://schemas.microsoft.com/office/powerpoint/2010/main" val="608789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p:txBody>
      </p:sp>
    </p:spTree>
    <p:extLst>
      <p:ext uri="{BB962C8B-B14F-4D97-AF65-F5344CB8AC3E}">
        <p14:creationId xmlns:p14="http://schemas.microsoft.com/office/powerpoint/2010/main" val="33746561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1592188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2841024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21103283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a:p>
            <a:pPr marL="0" marR="0" lvl="0" indent="0" defTabSz="457132" eaLnBrk="1" fontAlgn="auto" latinLnBrk="0" hangingPunct="1">
              <a:lnSpc>
                <a:spcPct val="100000"/>
              </a:lnSpc>
              <a:spcBef>
                <a:spcPts val="0"/>
              </a:spcBef>
              <a:spcAft>
                <a:spcPts val="0"/>
              </a:spcAft>
              <a:buClrTx/>
              <a:buSzTx/>
              <a:buFontTx/>
              <a:buNone/>
              <a:tabLst/>
              <a:defRPr/>
            </a:pPr>
            <a:endParaRPr lang="en-US" sz="1200" dirty="0">
              <a:effectLst/>
              <a:latin typeface="+mj-lt"/>
              <a:ea typeface="+mj-ea"/>
              <a:cs typeface="+mj-cs"/>
              <a:sym typeface="Calibri"/>
            </a:endParaRPr>
          </a:p>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Although different criteria for halting may be used depending on the application, in practice we have found it works well to iterate a fixed number of times. </a:t>
            </a:r>
            <a:endParaRPr lang="en-US" sz="1200" dirty="0">
              <a:effectLst/>
              <a:latin typeface="+mj-lt"/>
              <a:ea typeface="+mj-ea"/>
              <a:cs typeface="+mj-cs"/>
              <a:sym typeface="Calibri"/>
            </a:endParaRPr>
          </a:p>
          <a:p>
            <a:pPr marL="0" marR="0" lvl="0" indent="0" defTabSz="457132" eaLnBrk="1" fontAlgn="auto" latinLnBrk="0" hangingPunct="1">
              <a:lnSpc>
                <a:spcPct val="100000"/>
              </a:lnSpc>
              <a:spcBef>
                <a:spcPts val="0"/>
              </a:spcBef>
              <a:spcAft>
                <a:spcPts val="0"/>
              </a:spcAft>
              <a:buClrTx/>
              <a:buSzTx/>
              <a:buFontTx/>
              <a:buNone/>
              <a:tabLst/>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3919473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a:p>
            <a:pPr marL="0" marR="0" lvl="0" indent="0" defTabSz="457132" eaLnBrk="1" fontAlgn="auto" latinLnBrk="0" hangingPunct="1">
              <a:lnSpc>
                <a:spcPct val="100000"/>
              </a:lnSpc>
              <a:spcBef>
                <a:spcPts val="0"/>
              </a:spcBef>
              <a:spcAft>
                <a:spcPts val="0"/>
              </a:spcAft>
              <a:buClrTx/>
              <a:buSzTx/>
              <a:buFontTx/>
              <a:buNone/>
              <a:tabLst/>
              <a:defRPr/>
            </a:pPr>
            <a:endParaRPr lang="en-US" sz="1200" dirty="0">
              <a:effectLst/>
              <a:latin typeface="+mj-lt"/>
              <a:ea typeface="+mj-ea"/>
              <a:cs typeface="+mj-cs"/>
              <a:sym typeface="Calibri"/>
            </a:endParaRPr>
          </a:p>
          <a:p>
            <a:pPr marL="0" marR="0" lvl="0" indent="0" defTabSz="457132" eaLnBrk="1" fontAlgn="auto" latinLnBrk="0" hangingPunct="1">
              <a:lnSpc>
                <a:spcPct val="100000"/>
              </a:lnSpc>
              <a:spcBef>
                <a:spcPts val="0"/>
              </a:spcBef>
              <a:spcAft>
                <a:spcPts val="0"/>
              </a:spcAft>
              <a:buClrTx/>
              <a:buSzTx/>
              <a:buFontTx/>
              <a:buNone/>
              <a:tabLst/>
              <a:defRPr/>
            </a:pPr>
            <a:r>
              <a:rPr lang="en-US" sz="1200" dirty="0">
                <a:effectLst/>
                <a:latin typeface="+mj-lt"/>
                <a:ea typeface="+mj-ea"/>
                <a:cs typeface="+mj-cs"/>
                <a:sym typeface="Arial"/>
              </a:rPr>
              <a:t>Although different criteria for halting may be used depending on the application, in practice we have found it works well to iterate a fixed number of times. </a:t>
            </a:r>
            <a:endParaRPr lang="en-US" sz="1200" dirty="0">
              <a:effectLst/>
              <a:latin typeface="+mj-lt"/>
              <a:ea typeface="+mj-ea"/>
              <a:cs typeface="+mj-cs"/>
              <a:sym typeface="Calibri"/>
            </a:endParaRPr>
          </a:p>
          <a:p>
            <a:pPr marL="0" marR="0" lvl="0" indent="0" defTabSz="457132" eaLnBrk="1" fontAlgn="auto" latinLnBrk="0" hangingPunct="1">
              <a:lnSpc>
                <a:spcPct val="100000"/>
              </a:lnSpc>
              <a:spcBef>
                <a:spcPts val="0"/>
              </a:spcBef>
              <a:spcAft>
                <a:spcPts val="0"/>
              </a:spcAft>
              <a:buClrTx/>
              <a:buSzTx/>
              <a:buFontTx/>
              <a:buNone/>
              <a:tabLst/>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814274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850359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0137286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latin typeface="+mj-lt"/>
              <a:ea typeface="+mj-ea"/>
              <a:cs typeface="+mj-cs"/>
              <a:sym typeface="Calibri"/>
            </a:endParaRPr>
          </a:p>
        </p:txBody>
      </p:sp>
    </p:spTree>
    <p:extLst>
      <p:ext uri="{BB962C8B-B14F-4D97-AF65-F5344CB8AC3E}">
        <p14:creationId xmlns:p14="http://schemas.microsoft.com/office/powerpoint/2010/main" val="2544099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lvl1pPr defTabSz="914400">
              <a:spcBef>
                <a:spcPts val="400"/>
              </a:spcBef>
              <a:defRPr>
                <a:latin typeface="Futura"/>
                <a:ea typeface="Futura"/>
                <a:cs typeface="Futura"/>
                <a:sym typeface="Futura"/>
              </a:defRPr>
            </a:lvl1pPr>
          </a:lstStyle>
          <a:p>
            <a:r>
              <a:rPr lang="en-US" sz="1200" dirty="0">
                <a:effectLst/>
                <a:latin typeface="Futura"/>
                <a:ea typeface="Futura"/>
                <a:cs typeface="Futura"/>
                <a:sym typeface="Futura"/>
              </a:rPr>
              <a:t>3D mapping and navigation to online shopping, 3D printing, computational photography, computer video games, or cultural heritage archival.</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688587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view-dependent domain is obtained by computing the domain </a:t>
            </a:r>
            <a:r>
              <a:rPr lang="el-GR" sz="1200" dirty="0">
                <a:effectLst/>
                <a:latin typeface="+mj-lt"/>
                <a:ea typeface="+mj-ea"/>
                <a:cs typeface="+mj-cs"/>
                <a:sym typeface="Calibri"/>
              </a:rPr>
              <a:t>Ω </a:t>
            </a:r>
            <a:r>
              <a:rPr lang="en-US" sz="1200" dirty="0">
                <a:effectLst/>
                <a:latin typeface="+mj-lt"/>
                <a:ea typeface="+mj-ea"/>
                <a:cs typeface="+mj-cs"/>
                <a:sym typeface="Calibri"/>
              </a:rPr>
              <a:t>as the projection of a 3D local patch centered around the 3D point p.</a:t>
            </a:r>
            <a:endParaRPr lang="en-US" sz="1200" dirty="0">
              <a:latin typeface="+mj-lt"/>
              <a:ea typeface="+mj-ea"/>
              <a:cs typeface="+mj-cs"/>
              <a:sym typeface="Calibri"/>
            </a:endParaRPr>
          </a:p>
        </p:txBody>
      </p:sp>
    </p:spTree>
    <p:extLst>
      <p:ext uri="{BB962C8B-B14F-4D97-AF65-F5344CB8AC3E}">
        <p14:creationId xmlns:p14="http://schemas.microsoft.com/office/powerpoint/2010/main" val="29147564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ja-JP" altLang="en-US" sz="1200">
                <a:effectLst/>
                <a:latin typeface="+mj-lt"/>
                <a:ea typeface="+mj-ea"/>
                <a:cs typeface="+mj-cs"/>
                <a:sym typeface="Calibri"/>
              </a:rPr>
              <a:t>因此通过</a:t>
            </a:r>
            <a:r>
              <a:rPr lang="en-US" altLang="ja-JP" sz="1200" dirty="0" err="1">
                <a:effectLst/>
                <a:latin typeface="+mj-lt"/>
                <a:ea typeface="+mj-ea"/>
                <a:cs typeface="+mj-cs"/>
                <a:sym typeface="Calibri"/>
              </a:rPr>
              <a:t>patch</a:t>
            </a:r>
            <a:r>
              <a:rPr lang="en-US" altLang="zh-CN" sz="1200" dirty="0" err="1">
                <a:effectLst/>
                <a:latin typeface="+mj-lt"/>
                <a:ea typeface="+mj-ea"/>
                <a:cs typeface="+mj-cs"/>
                <a:sym typeface="Calibri"/>
              </a:rPr>
              <a:t>match</a:t>
            </a:r>
            <a:r>
              <a:rPr lang="ja-JP" altLang="en-US" sz="1200">
                <a:effectLst/>
                <a:latin typeface="+mj-lt"/>
                <a:ea typeface="+mj-ea"/>
                <a:cs typeface="+mj-cs"/>
                <a:sym typeface="Calibri"/>
              </a:rPr>
              <a:t>计算</a:t>
            </a:r>
            <a:r>
              <a:rPr lang="en-US" altLang="ja-JP" sz="1200" dirty="0">
                <a:effectLst/>
                <a:latin typeface="+mj-lt"/>
                <a:ea typeface="+mj-ea"/>
                <a:cs typeface="+mj-cs"/>
                <a:sym typeface="Calibri"/>
              </a:rPr>
              <a:t>depth</a:t>
            </a:r>
            <a:r>
              <a:rPr lang="ja-JP" altLang="en-US" sz="1200">
                <a:effectLst/>
                <a:latin typeface="+mj-lt"/>
                <a:ea typeface="+mj-ea"/>
                <a:cs typeface="+mj-cs"/>
                <a:sym typeface="Calibri"/>
              </a:rPr>
              <a:t>的时候</a:t>
            </a:r>
            <a:r>
              <a:rPr lang="zh-CN" altLang="en-US" sz="1200" dirty="0">
                <a:effectLst/>
                <a:latin typeface="+mj-lt"/>
                <a:ea typeface="+mj-ea"/>
                <a:cs typeface="+mj-cs"/>
                <a:sym typeface="Calibri"/>
              </a:rPr>
              <a:t>，</a:t>
            </a:r>
            <a:r>
              <a:rPr lang="ja-JP" altLang="en-US" sz="1200">
                <a:effectLst/>
                <a:latin typeface="+mj-lt"/>
                <a:ea typeface="+mj-ea"/>
                <a:cs typeface="+mj-cs"/>
                <a:sym typeface="Calibri"/>
              </a:rPr>
              <a:t>我们定义一个</a:t>
            </a:r>
            <a:r>
              <a:rPr lang="en-US" altLang="zh-CN" sz="1200" dirty="0">
                <a:effectLst/>
                <a:latin typeface="+mj-lt"/>
                <a:ea typeface="+mj-ea"/>
                <a:cs typeface="+mj-cs"/>
                <a:sym typeface="Calibri"/>
              </a:rPr>
              <a:t>3D</a:t>
            </a:r>
            <a:r>
              <a:rPr lang="ja-JP" altLang="en-US" sz="1200">
                <a:effectLst/>
                <a:latin typeface="+mj-lt"/>
                <a:ea typeface="+mj-ea"/>
                <a:cs typeface="+mj-cs"/>
                <a:sym typeface="Calibri"/>
              </a:rPr>
              <a:t>上的</a:t>
            </a:r>
            <a:r>
              <a:rPr lang="en-US" altLang="ja-JP" sz="1200" dirty="0">
                <a:effectLst/>
                <a:latin typeface="+mj-lt"/>
                <a:ea typeface="+mj-ea"/>
                <a:cs typeface="+mj-cs"/>
                <a:sym typeface="Calibri"/>
              </a:rPr>
              <a:t>Patch</a:t>
            </a:r>
            <a:r>
              <a:rPr lang="zh-CN" altLang="en-US" sz="1200" dirty="0">
                <a:effectLst/>
                <a:latin typeface="+mj-lt"/>
                <a:ea typeface="+mj-ea"/>
                <a:cs typeface="+mj-cs"/>
                <a:sym typeface="Calibri"/>
              </a:rPr>
              <a:t>，</a:t>
            </a:r>
            <a:r>
              <a:rPr lang="ja-JP" altLang="en-US" sz="1200">
                <a:effectLst/>
                <a:latin typeface="+mj-lt"/>
                <a:ea typeface="+mj-ea"/>
                <a:cs typeface="+mj-cs"/>
                <a:sym typeface="Calibri"/>
              </a:rPr>
              <a:t>这个</a:t>
            </a:r>
            <a:r>
              <a:rPr lang="en-US" altLang="ja-JP" sz="1200" dirty="0">
                <a:effectLst/>
                <a:latin typeface="+mj-lt"/>
                <a:ea typeface="+mj-ea"/>
                <a:cs typeface="+mj-cs"/>
                <a:sym typeface="Calibri"/>
              </a:rPr>
              <a:t>patch</a:t>
            </a:r>
            <a:r>
              <a:rPr lang="ja-JP" altLang="en-US" sz="1200">
                <a:effectLst/>
                <a:latin typeface="+mj-lt"/>
                <a:ea typeface="+mj-ea"/>
                <a:cs typeface="+mj-cs"/>
                <a:sym typeface="Calibri"/>
              </a:rPr>
              <a:t>和</a:t>
            </a:r>
            <a:r>
              <a:rPr lang="en-US" altLang="ja-JP" sz="1200" dirty="0">
                <a:effectLst/>
                <a:latin typeface="+mj-lt"/>
                <a:ea typeface="+mj-ea"/>
                <a:cs typeface="+mj-cs"/>
                <a:sym typeface="Calibri"/>
              </a:rPr>
              <a:t>reference</a:t>
            </a:r>
            <a:r>
              <a:rPr lang="zh-CN" altLang="en-US" sz="1200" dirty="0">
                <a:effectLst/>
                <a:latin typeface="+mj-lt"/>
                <a:ea typeface="+mj-ea"/>
                <a:cs typeface="+mj-cs"/>
                <a:sym typeface="Calibri"/>
              </a:rPr>
              <a:t> </a:t>
            </a:r>
            <a:r>
              <a:rPr lang="en-US" altLang="zh-CN" sz="1200" dirty="0">
                <a:effectLst/>
                <a:latin typeface="+mj-lt"/>
                <a:ea typeface="+mj-ea"/>
                <a:cs typeface="+mj-cs"/>
                <a:sym typeface="Calibri"/>
              </a:rPr>
              <a:t>view</a:t>
            </a:r>
            <a:r>
              <a:rPr lang="ja-JP" altLang="en-US" sz="1200">
                <a:effectLst/>
                <a:latin typeface="+mj-lt"/>
                <a:ea typeface="+mj-ea"/>
                <a:cs typeface="+mj-cs"/>
                <a:sym typeface="Calibri"/>
              </a:rPr>
              <a:t>平行</a:t>
            </a:r>
            <a:r>
              <a:rPr lang="zh-CN" altLang="en-US" sz="1200" dirty="0">
                <a:effectLst/>
                <a:latin typeface="+mj-lt"/>
                <a:ea typeface="+mj-ea"/>
                <a:cs typeface="+mj-cs"/>
                <a:sym typeface="Calibri"/>
              </a:rPr>
              <a:t>，</a:t>
            </a:r>
            <a:endParaRPr lang="en-US" altLang="zh-CN" sz="1200"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ja-JP" altLang="en-US" sz="1200">
                <a:effectLst/>
                <a:latin typeface="+mj-lt"/>
                <a:ea typeface="+mj-ea"/>
                <a:cs typeface="+mj-cs"/>
                <a:sym typeface="Calibri"/>
              </a:rPr>
              <a:t>然后把求解每个</a:t>
            </a:r>
            <a:r>
              <a:rPr lang="en-US" altLang="ja-JP" sz="1200" dirty="0">
                <a:effectLst/>
                <a:latin typeface="+mj-lt"/>
                <a:ea typeface="+mj-ea"/>
                <a:cs typeface="+mj-cs"/>
                <a:sym typeface="Calibri"/>
              </a:rPr>
              <a:t>pixel</a:t>
            </a:r>
            <a:r>
              <a:rPr lang="ja-JP" altLang="en-US" sz="1200">
                <a:effectLst/>
                <a:latin typeface="+mj-lt"/>
                <a:ea typeface="+mj-ea"/>
                <a:cs typeface="+mj-cs"/>
                <a:sym typeface="Calibri"/>
              </a:rPr>
              <a:t>和对应点的</a:t>
            </a:r>
            <a:r>
              <a:rPr lang="en-US" altLang="ja-JP" sz="1200" dirty="0">
                <a:effectLst/>
                <a:latin typeface="+mj-lt"/>
                <a:ea typeface="+mj-ea"/>
                <a:cs typeface="+mj-cs"/>
                <a:sym typeface="Calibri"/>
              </a:rPr>
              <a:t>offset</a:t>
            </a:r>
            <a:r>
              <a:rPr lang="ja-JP" altLang="en-US" sz="1200">
                <a:effectLst/>
                <a:latin typeface="+mj-lt"/>
                <a:ea typeface="+mj-ea"/>
                <a:cs typeface="+mj-cs"/>
                <a:sym typeface="Calibri"/>
              </a:rPr>
              <a:t>的问题转换回求解</a:t>
            </a:r>
            <a:r>
              <a:rPr lang="en-US" altLang="ja-JP" sz="1200" dirty="0">
                <a:effectLst/>
                <a:latin typeface="+mj-lt"/>
                <a:ea typeface="+mj-ea"/>
                <a:cs typeface="+mj-cs"/>
                <a:sym typeface="Calibri"/>
              </a:rPr>
              <a:t>depth</a:t>
            </a:r>
            <a:r>
              <a:rPr lang="ja-JP" altLang="en-US" sz="1200">
                <a:effectLst/>
                <a:latin typeface="+mj-lt"/>
                <a:ea typeface="+mj-ea"/>
                <a:cs typeface="+mj-cs"/>
                <a:sym typeface="Calibri"/>
              </a:rPr>
              <a:t>的问题</a:t>
            </a:r>
            <a:r>
              <a:rPr lang="zh-CN" altLang="en-US" sz="1200" dirty="0">
                <a:effectLst/>
                <a:latin typeface="+mj-lt"/>
                <a:ea typeface="+mj-ea"/>
                <a:cs typeface="+mj-cs"/>
                <a:sym typeface="Calibri"/>
              </a:rPr>
              <a:t>，</a:t>
            </a:r>
            <a:r>
              <a:rPr lang="ja-JP" altLang="en-US" sz="1200">
                <a:effectLst/>
                <a:latin typeface="+mj-lt"/>
                <a:ea typeface="+mj-ea"/>
                <a:cs typeface="+mj-cs"/>
                <a:sym typeface="Calibri"/>
              </a:rPr>
              <a:t>就是把</a:t>
            </a:r>
            <a:r>
              <a:rPr lang="en-US" altLang="ja-JP" sz="1200" dirty="0" err="1">
                <a:effectLst/>
                <a:latin typeface="+mj-lt"/>
                <a:ea typeface="+mj-ea"/>
                <a:cs typeface="+mj-cs"/>
                <a:sym typeface="Calibri"/>
              </a:rPr>
              <a:t>patchmatch</a:t>
            </a:r>
            <a:r>
              <a:rPr lang="ja-JP" altLang="en-US" sz="1200">
                <a:effectLst/>
                <a:latin typeface="+mj-lt"/>
                <a:ea typeface="+mj-ea"/>
                <a:cs typeface="+mj-cs"/>
                <a:sym typeface="Calibri"/>
              </a:rPr>
              <a:t>随机猜</a:t>
            </a:r>
            <a:r>
              <a:rPr lang="en-US" altLang="ja-JP" sz="1200" dirty="0">
                <a:effectLst/>
                <a:latin typeface="+mj-lt"/>
                <a:ea typeface="+mj-ea"/>
                <a:cs typeface="+mj-cs"/>
                <a:sym typeface="Calibri"/>
              </a:rPr>
              <a:t>depth</a:t>
            </a:r>
            <a:r>
              <a:rPr lang="ja-JP" altLang="en-US" sz="1200">
                <a:effectLst/>
                <a:latin typeface="+mj-lt"/>
                <a:ea typeface="+mj-ea"/>
                <a:cs typeface="+mj-cs"/>
                <a:sym typeface="Calibri"/>
              </a:rPr>
              <a:t>换成随机猜</a:t>
            </a:r>
            <a:r>
              <a:rPr lang="en-US" altLang="ja-JP" sz="1200" dirty="0">
                <a:effectLst/>
                <a:latin typeface="+mj-lt"/>
                <a:ea typeface="+mj-ea"/>
                <a:cs typeface="+mj-cs"/>
                <a:sym typeface="Calibri"/>
              </a:rPr>
              <a:t>depth</a:t>
            </a:r>
            <a:r>
              <a:rPr lang="zh-CN" altLang="en-US" sz="1200" dirty="0">
                <a:effectLst/>
                <a:latin typeface="+mj-lt"/>
                <a:ea typeface="+mj-ea"/>
                <a:cs typeface="+mj-cs"/>
                <a:sym typeface="Calibri"/>
              </a:rPr>
              <a:t>，</a:t>
            </a:r>
            <a:r>
              <a:rPr lang="ja-JP" altLang="en-US" sz="1200">
                <a:effectLst/>
                <a:latin typeface="+mj-lt"/>
                <a:ea typeface="+mj-ea"/>
                <a:cs typeface="+mj-cs"/>
                <a:sym typeface="Calibri"/>
              </a:rPr>
              <a:t>在计算相似度的时候通过这个平面通过</a:t>
            </a:r>
            <a:r>
              <a:rPr lang="en-US" altLang="ja-JP" sz="1200" dirty="0">
                <a:effectLst/>
                <a:latin typeface="+mj-lt"/>
                <a:ea typeface="+mj-ea"/>
                <a:cs typeface="+mj-cs"/>
                <a:sym typeface="Calibri"/>
              </a:rPr>
              <a:t>homograph</a:t>
            </a:r>
            <a:r>
              <a:rPr lang="zh-CN" altLang="en-US" sz="1200" dirty="0">
                <a:effectLst/>
                <a:latin typeface="+mj-lt"/>
                <a:ea typeface="+mj-ea"/>
                <a:cs typeface="+mj-cs"/>
                <a:sym typeface="Calibri"/>
              </a:rPr>
              <a:t> </a:t>
            </a:r>
            <a:r>
              <a:rPr lang="en-US" altLang="zh-CN" sz="1200" dirty="0">
                <a:effectLst/>
                <a:latin typeface="+mj-lt"/>
                <a:ea typeface="+mj-ea"/>
                <a:cs typeface="+mj-cs"/>
                <a:sym typeface="Calibri"/>
              </a:rPr>
              <a:t>warping</a:t>
            </a:r>
            <a:r>
              <a:rPr lang="zh-CN" altLang="en-US" sz="1200" dirty="0">
                <a:effectLst/>
                <a:latin typeface="+mj-lt"/>
                <a:ea typeface="+mj-ea"/>
                <a:cs typeface="+mj-cs"/>
                <a:sym typeface="Calibri"/>
              </a:rPr>
              <a:t> </a:t>
            </a:r>
            <a:r>
              <a:rPr lang="en-US" altLang="zh-CN" sz="1200" dirty="0">
                <a:effectLst/>
                <a:latin typeface="+mj-lt"/>
                <a:ea typeface="+mj-ea"/>
                <a:cs typeface="+mj-cs"/>
                <a:sym typeface="Calibri"/>
              </a:rPr>
              <a:t>warp</a:t>
            </a:r>
            <a:r>
              <a:rPr lang="ja-JP" altLang="en-US" sz="1200">
                <a:effectLst/>
                <a:latin typeface="+mj-lt"/>
                <a:ea typeface="+mj-ea"/>
                <a:cs typeface="+mj-cs"/>
                <a:sym typeface="Calibri"/>
              </a:rPr>
              <a:t>过去</a:t>
            </a:r>
            <a:r>
              <a:rPr lang="zh-CN" altLang="en-US" sz="1200" dirty="0">
                <a:effectLst/>
                <a:latin typeface="+mj-lt"/>
                <a:ea typeface="+mj-ea"/>
                <a:cs typeface="+mj-cs"/>
                <a:sym typeface="Calibri"/>
              </a:rPr>
              <a:t>。</a:t>
            </a:r>
            <a:endParaRPr lang="en-US" sz="1200"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computes a 3D plane at each pixel onto which the support region is projected. </a:t>
            </a:r>
            <a:endParaRPr lang="en-US" sz="1200" b="1"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29583715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32803067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10044374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27045614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241975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327798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35367175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r>
              <a:rPr lang="en-US" sz="1200" dirty="0">
                <a:effectLst/>
                <a:latin typeface="+mj-lt"/>
                <a:ea typeface="+mj-ea"/>
                <a:cs typeface="+mj-cs"/>
                <a:sym typeface="Arial"/>
              </a:rPr>
              <a:t>Since depth </a:t>
            </a:r>
            <a:r>
              <a:rPr lang="el-GR" sz="1200" dirty="0">
                <a:effectLst/>
                <a:latin typeface="+mj-lt"/>
                <a:ea typeface="+mj-ea"/>
                <a:cs typeface="+mj-cs"/>
                <a:sym typeface="Arial"/>
              </a:rPr>
              <a:t>θ</a:t>
            </a:r>
            <a:r>
              <a:rPr lang="en-US" sz="1200" dirty="0">
                <a:effectLst/>
                <a:latin typeface="+mj-lt"/>
                <a:ea typeface="+mj-ea"/>
                <a:cs typeface="+mj-cs"/>
                <a:sym typeface="Arial"/>
              </a:rPr>
              <a:t>l and normal </a:t>
            </a:r>
            <a:r>
              <a:rPr lang="en-US" sz="1200" dirty="0" err="1">
                <a:effectLst/>
                <a:latin typeface="+mj-lt"/>
                <a:ea typeface="+mj-ea"/>
                <a:cs typeface="+mj-cs"/>
                <a:sym typeface="Arial"/>
              </a:rPr>
              <a:t>nl</a:t>
            </a:r>
            <a:r>
              <a:rPr lang="en-US" sz="1200" dirty="0">
                <a:effectLst/>
                <a:latin typeface="+mj-lt"/>
                <a:ea typeface="+mj-ea"/>
                <a:cs typeface="+mj-cs"/>
                <a:sym typeface="Arial"/>
              </a:rPr>
              <a:t> define a local planar </a:t>
            </a:r>
            <a:endParaRPr lang="en-US" dirty="0"/>
          </a:p>
          <a:p>
            <a:r>
              <a:rPr lang="en-US" sz="1200" dirty="0">
                <a:effectLst/>
                <a:latin typeface="+mj-lt"/>
                <a:ea typeface="+mj-ea"/>
                <a:cs typeface="+mj-cs"/>
                <a:sym typeface="Arial"/>
              </a:rPr>
              <a:t>surface in 3D, we propagate the depth </a:t>
            </a:r>
            <a:r>
              <a:rPr lang="el-GR" sz="1200" dirty="0">
                <a:effectLst/>
                <a:latin typeface="+mj-lt"/>
                <a:ea typeface="+mj-ea"/>
                <a:cs typeface="+mj-cs"/>
                <a:sym typeface="Arial"/>
              </a:rPr>
              <a:t>θ</a:t>
            </a:r>
            <a:r>
              <a:rPr lang="en-US" sz="1200" dirty="0" err="1">
                <a:effectLst/>
                <a:latin typeface="+mj-lt"/>
                <a:ea typeface="+mj-ea"/>
                <a:cs typeface="+mj-cs"/>
                <a:sym typeface="Arial"/>
              </a:rPr>
              <a:t>prp</a:t>
            </a:r>
            <a:r>
              <a:rPr lang="en-US" sz="1200" dirty="0">
                <a:effectLst/>
                <a:latin typeface="+mj-lt"/>
                <a:ea typeface="+mj-ea"/>
                <a:cs typeface="+mj-cs"/>
                <a:sym typeface="Arial"/>
              </a:rPr>
              <a:t> of the intersection of the ray of the l−1 </a:t>
            </a:r>
            <a:endParaRPr lang="en-US" dirty="0"/>
          </a:p>
          <a:p>
            <a:r>
              <a:rPr lang="en-US" sz="1200" dirty="0">
                <a:effectLst/>
                <a:latin typeface="+mj-lt"/>
                <a:ea typeface="+mj-ea"/>
                <a:cs typeface="+mj-cs"/>
                <a:sym typeface="Arial"/>
              </a:rPr>
              <a:t>current pixel xl with the local surface of the previous pixel (</a:t>
            </a:r>
            <a:r>
              <a:rPr lang="el-GR" sz="1200" dirty="0">
                <a:effectLst/>
                <a:latin typeface="+mj-lt"/>
                <a:ea typeface="+mj-ea"/>
                <a:cs typeface="+mj-cs"/>
                <a:sym typeface="Arial"/>
              </a:rPr>
              <a:t>θ</a:t>
            </a:r>
            <a:r>
              <a:rPr lang="en-US" sz="1200" dirty="0">
                <a:effectLst/>
                <a:latin typeface="+mj-lt"/>
                <a:ea typeface="+mj-ea"/>
                <a:cs typeface="+mj-cs"/>
                <a:sym typeface="Arial"/>
              </a:rPr>
              <a:t>l−1,nl−1). This exploits first-order smoothness of the surface (cf. [22]) and thereby drastically speeds up the optimization since correct depths propagate more quickly along the surface. </a:t>
            </a:r>
            <a:endParaRPr lang="en-US" dirty="0"/>
          </a:p>
        </p:txBody>
      </p:sp>
    </p:spTree>
    <p:extLst>
      <p:ext uri="{BB962C8B-B14F-4D97-AF65-F5344CB8AC3E}">
        <p14:creationId xmlns:p14="http://schemas.microsoft.com/office/powerpoint/2010/main" val="1875737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lvl1pPr defTabSz="914400">
              <a:spcBef>
                <a:spcPts val="400"/>
              </a:spcBef>
              <a:defRPr>
                <a:latin typeface="Futura"/>
                <a:ea typeface="Futura"/>
                <a:cs typeface="Futura"/>
                <a:sym typeface="Futura"/>
              </a:defRPr>
            </a:lvl1pPr>
          </a:lstStyle>
          <a:p>
            <a:r>
              <a:rPr lang="en-US" sz="1200" dirty="0">
                <a:effectLst/>
                <a:latin typeface="Futura"/>
                <a:ea typeface="Futura"/>
                <a:cs typeface="Futura"/>
                <a:sym typeface="Futura"/>
              </a:rPr>
              <a:t>3D mapping and navigation to online shopping, 3D printing, computational photography, computer video games, or cultural heritage archival.</a:t>
            </a:r>
          </a:p>
        </p:txBody>
      </p:sp>
    </p:spTree>
    <p:extLst>
      <p:ext uri="{BB962C8B-B14F-4D97-AF65-F5344CB8AC3E}">
        <p14:creationId xmlns:p14="http://schemas.microsoft.com/office/powerpoint/2010/main" val="8888087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403621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185918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32"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395271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457132"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150499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It proposed to use the full </a:t>
            </a:r>
            <a:r>
              <a:rPr lang="en-US" sz="1200" dirty="0" err="1">
                <a:effectLst/>
                <a:latin typeface="+mj-lt"/>
                <a:ea typeface="+mj-ea"/>
                <a:cs typeface="+mj-cs"/>
                <a:sym typeface="Calibri"/>
              </a:rPr>
              <a:t>SfM</a:t>
            </a:r>
            <a:r>
              <a:rPr lang="en-US" sz="1200" dirty="0">
                <a:effectLst/>
                <a:latin typeface="+mj-lt"/>
                <a:ea typeface="+mj-ea"/>
                <a:cs typeface="+mj-cs"/>
                <a:sym typeface="Calibri"/>
              </a:rPr>
              <a:t> model to drive view clustering by using the number of shared matches between any two views as an indication of the overlap between the two views. </a:t>
            </a:r>
          </a:p>
        </p:txBody>
      </p:sp>
    </p:spTree>
    <p:extLst>
      <p:ext uri="{BB962C8B-B14F-4D97-AF65-F5344CB8AC3E}">
        <p14:creationId xmlns:p14="http://schemas.microsoft.com/office/powerpoint/2010/main" val="28643170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It proposed to use the full </a:t>
            </a:r>
            <a:r>
              <a:rPr lang="en-US" sz="1200" dirty="0" err="1">
                <a:effectLst/>
                <a:latin typeface="+mj-lt"/>
                <a:ea typeface="+mj-ea"/>
                <a:cs typeface="+mj-cs"/>
                <a:sym typeface="Calibri"/>
              </a:rPr>
              <a:t>SfM</a:t>
            </a:r>
            <a:r>
              <a:rPr lang="en-US" sz="1200" dirty="0">
                <a:effectLst/>
                <a:latin typeface="+mj-lt"/>
                <a:ea typeface="+mj-ea"/>
                <a:cs typeface="+mj-cs"/>
                <a:sym typeface="Calibri"/>
              </a:rPr>
              <a:t> model to drive view clustering by using the number of shared matches between any two views as an indication of the overlap between the two views. </a:t>
            </a:r>
          </a:p>
        </p:txBody>
      </p:sp>
    </p:spTree>
    <p:extLst>
      <p:ext uri="{BB962C8B-B14F-4D97-AF65-F5344CB8AC3E}">
        <p14:creationId xmlns:p14="http://schemas.microsoft.com/office/powerpoint/2010/main" val="27657211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33882732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20313210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37478147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altLang="ja-JP" sz="1200" dirty="0">
              <a:effectLst/>
              <a:latin typeface="+mj-lt"/>
              <a:ea typeface="+mj-ea"/>
              <a:cs typeface="+mj-cs"/>
              <a:sym typeface="Calibri"/>
            </a:endParaRPr>
          </a:p>
        </p:txBody>
      </p:sp>
    </p:spTree>
    <p:extLst>
      <p:ext uri="{BB962C8B-B14F-4D97-AF65-F5344CB8AC3E}">
        <p14:creationId xmlns:p14="http://schemas.microsoft.com/office/powerpoint/2010/main" val="3956106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lvl1pPr defTabSz="914400">
              <a:spcBef>
                <a:spcPts val="400"/>
              </a:spcBef>
              <a:defRPr>
                <a:latin typeface="Futura"/>
                <a:ea typeface="Futura"/>
                <a:cs typeface="Futura"/>
                <a:sym typeface="Futura"/>
              </a:defRPr>
            </a:lvl1pPr>
          </a:lstStyle>
          <a:p>
            <a:r>
              <a:rPr lang="en-US" dirty="0"/>
              <a:t>Among all, passive image-based methods, the subject of this tutorial, provide a fast way of capturing accurate 3D content at a fraction of the cost of other approaches. </a:t>
            </a:r>
          </a:p>
        </p:txBody>
      </p:sp>
    </p:spTree>
    <p:extLst>
      <p:ext uri="{BB962C8B-B14F-4D97-AF65-F5344CB8AC3E}">
        <p14:creationId xmlns:p14="http://schemas.microsoft.com/office/powerpoint/2010/main" val="20240837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23190813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8279359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endParaRPr lang="en-US" sz="1200" dirty="0">
              <a:effectLst/>
              <a:latin typeface="+mj-lt"/>
              <a:ea typeface="+mj-ea"/>
              <a:cs typeface="+mj-cs"/>
              <a:sym typeface="Calibri"/>
            </a:endParaRPr>
          </a:p>
        </p:txBody>
      </p:sp>
    </p:spTree>
    <p:extLst>
      <p:ext uri="{BB962C8B-B14F-4D97-AF65-F5344CB8AC3E}">
        <p14:creationId xmlns:p14="http://schemas.microsoft.com/office/powerpoint/2010/main" val="39098875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Finding the optimal selection Z and depth </a:t>
            </a:r>
            <a:r>
              <a:rPr lang="el-GR" sz="1200" dirty="0">
                <a:effectLst/>
                <a:latin typeface="+mj-lt"/>
                <a:ea typeface="+mj-ea"/>
                <a:cs typeface="+mj-cs"/>
                <a:sym typeface="Calibri"/>
              </a:rPr>
              <a:t>θ </a:t>
            </a:r>
            <a:r>
              <a:rPr lang="en-US" sz="1200" dirty="0">
                <a:effectLst/>
                <a:latin typeface="+mj-lt"/>
                <a:ea typeface="+mj-ea"/>
                <a:cs typeface="+mj-cs"/>
                <a:sym typeface="Calibri"/>
              </a:rPr>
              <a:t>given all the images X equates to computing the maximum of the posterior probability (MAP) P (Z, </a:t>
            </a:r>
            <a:r>
              <a:rPr lang="el-GR" sz="1200" dirty="0">
                <a:effectLst/>
                <a:latin typeface="+mj-lt"/>
                <a:ea typeface="+mj-ea"/>
                <a:cs typeface="+mj-cs"/>
                <a:sym typeface="Calibri"/>
              </a:rPr>
              <a:t>θ|</a:t>
            </a:r>
            <a:r>
              <a:rPr lang="en-US" sz="1200" dirty="0">
                <a:effectLst/>
                <a:latin typeface="+mj-lt"/>
                <a:ea typeface="+mj-ea"/>
                <a:cs typeface="+mj-cs"/>
                <a:sym typeface="Calibri"/>
              </a:rPr>
              <a:t>X). </a:t>
            </a:r>
            <a:endParaRPr lang="en-US" sz="1200" dirty="0">
              <a:latin typeface="+mj-lt"/>
              <a:ea typeface="+mj-ea"/>
              <a:cs typeface="+mj-cs"/>
              <a:sym typeface="Calibri"/>
            </a:endParaRPr>
          </a:p>
        </p:txBody>
      </p:sp>
    </p:spTree>
    <p:extLst>
      <p:ext uri="{BB962C8B-B14F-4D97-AF65-F5344CB8AC3E}">
        <p14:creationId xmlns:p14="http://schemas.microsoft.com/office/powerpoint/2010/main" val="23516925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latin typeface="+mj-lt"/>
              <a:ea typeface="+mj-ea"/>
              <a:cs typeface="+mj-cs"/>
              <a:sym typeface="Calibri"/>
            </a:endParaRPr>
          </a:p>
        </p:txBody>
      </p:sp>
    </p:spTree>
    <p:extLst>
      <p:ext uri="{BB962C8B-B14F-4D97-AF65-F5344CB8AC3E}">
        <p14:creationId xmlns:p14="http://schemas.microsoft.com/office/powerpoint/2010/main" val="7527609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altLang="zh-CN" sz="1200" dirty="0">
              <a:effectLst/>
              <a:latin typeface="+mj-lt"/>
              <a:ea typeface="+mj-ea"/>
              <a:cs typeface="+mj-cs"/>
              <a:sym typeface="Calibri"/>
            </a:endParaRPr>
          </a:p>
        </p:txBody>
      </p:sp>
    </p:spTree>
    <p:extLst>
      <p:ext uri="{BB962C8B-B14F-4D97-AF65-F5344CB8AC3E}">
        <p14:creationId xmlns:p14="http://schemas.microsoft.com/office/powerpoint/2010/main" val="39573848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kumimoji="0" lang="en-CN" sz="1200" b="0" i="0" u="none" strike="noStrike" cap="none" spc="0" normalizeH="0" baseline="0" dirty="0">
              <a:ln>
                <a:noFill/>
              </a:ln>
              <a:solidFill>
                <a:srgbClr val="101D3A"/>
              </a:solidFill>
              <a:effectLst/>
              <a:uFillTx/>
              <a:latin typeface="+mj-lt"/>
              <a:ea typeface="+mj-ea"/>
              <a:cs typeface="+mj-cs"/>
              <a:sym typeface="Helvetica"/>
            </a:endParaRPr>
          </a:p>
        </p:txBody>
      </p:sp>
    </p:spTree>
    <p:extLst>
      <p:ext uri="{BB962C8B-B14F-4D97-AF65-F5344CB8AC3E}">
        <p14:creationId xmlns:p14="http://schemas.microsoft.com/office/powerpoint/2010/main" val="5485387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dirty="0"/>
          </a:p>
        </p:txBody>
      </p:sp>
    </p:spTree>
    <p:extLst>
      <p:ext uri="{BB962C8B-B14F-4D97-AF65-F5344CB8AC3E}">
        <p14:creationId xmlns:p14="http://schemas.microsoft.com/office/powerpoint/2010/main" val="4843168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457132" eaLnBrk="1" fontAlgn="auto" latinLnBrk="0" hangingPunct="1">
              <a:lnSpc>
                <a:spcPct val="100000"/>
              </a:lnSpc>
              <a:spcBef>
                <a:spcPts val="0"/>
              </a:spcBef>
              <a:spcAft>
                <a:spcPts val="0"/>
              </a:spcAft>
              <a:buClrTx/>
              <a:buSzTx/>
              <a:buFontTx/>
              <a:buNone/>
              <a:tabLst/>
              <a:defRPr/>
            </a:pPr>
            <a:endParaRPr lang="en-US" b="0" dirty="0"/>
          </a:p>
        </p:txBody>
      </p:sp>
    </p:spTree>
    <p:extLst>
      <p:ext uri="{BB962C8B-B14F-4D97-AF65-F5344CB8AC3E}">
        <p14:creationId xmlns:p14="http://schemas.microsoft.com/office/powerpoint/2010/main" val="33564785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523672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j-lt"/>
                <a:ea typeface="+mj-ea"/>
                <a:cs typeface="+mj-cs"/>
                <a:sym typeface="Arial"/>
              </a:rPr>
              <a:t>The definition highlights the difficulty of the task, namely the assumption that materials, viewpoints, and lighting are known. </a:t>
            </a:r>
            <a:endParaRPr lang="en-US" dirty="0"/>
          </a:p>
        </p:txBody>
      </p:sp>
    </p:spTree>
    <p:extLst>
      <p:ext uri="{BB962C8B-B14F-4D97-AF65-F5344CB8AC3E}">
        <p14:creationId xmlns:p14="http://schemas.microsoft.com/office/powerpoint/2010/main" val="7715799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14342349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603782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6163241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r>
              <a:rPr lang="en-US" sz="1200" dirty="0">
                <a:effectLst/>
                <a:latin typeface="+mj-lt"/>
                <a:ea typeface="+mj-ea"/>
                <a:cs typeface="+mj-cs"/>
                <a:sym typeface="Calibri"/>
              </a:rPr>
              <a:t>key insights: some good patch matches can be found via random sampling, and that natural coherence in the imagery allows us to propagate such matches quickly to surrounding areas. </a:t>
            </a: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a:p>
            <a:pPr marL="0" marR="0" lvl="0" indent="0" defTabSz="914400" eaLnBrk="1" fontAlgn="auto" latinLnBrk="0" hangingPunct="1">
              <a:lnSpc>
                <a:spcPct val="100000"/>
              </a:lnSpc>
              <a:spcBef>
                <a:spcPts val="0"/>
              </a:spcBef>
              <a:spcAft>
                <a:spcPts val="0"/>
              </a:spcAft>
              <a:buClrTx/>
              <a:buSzTx/>
              <a:buFontTx/>
              <a:buNone/>
              <a:tabLst/>
              <a:defRPr>
                <a:latin typeface="Calibri"/>
                <a:ea typeface="Calibri"/>
                <a:cs typeface="Calibri"/>
                <a:sym typeface="Calibri"/>
              </a:defRPr>
            </a:pPr>
            <a:endParaRPr lang="en-US" sz="1200" dirty="0">
              <a:effectLst/>
              <a:latin typeface="+mj-lt"/>
              <a:ea typeface="+mj-ea"/>
              <a:cs typeface="+mj-cs"/>
              <a:sym typeface="Calibri"/>
            </a:endParaRPr>
          </a:p>
        </p:txBody>
      </p:sp>
    </p:spTree>
    <p:extLst>
      <p:ext uri="{BB962C8B-B14F-4D97-AF65-F5344CB8AC3E}">
        <p14:creationId xmlns:p14="http://schemas.microsoft.com/office/powerpoint/2010/main" val="37162029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defTabSz="914400">
              <a:defRPr>
                <a:latin typeface="Calibri"/>
                <a:ea typeface="Calibri"/>
                <a:cs typeface="Calibri"/>
                <a:sym typeface="Calibri"/>
              </a:defRPr>
            </a:pPr>
            <a:endParaRPr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defTabSz="914400">
              <a:defRPr>
                <a:latin typeface="Calibri"/>
                <a:ea typeface="Calibri"/>
                <a:cs typeface="Calibri"/>
                <a:sym typeface="Calibri"/>
              </a:defRPr>
            </a:pPr>
            <a:r>
              <a:rPr dirty="0"/>
              <a:t>In general, these 3d representations can be divided into two families– the rasterized form as regular grids, and the geometric form, which lacks canonical and regular structures.</a:t>
            </a:r>
          </a:p>
        </p:txBody>
      </p:sp>
    </p:spTree>
    <p:extLst>
      <p:ext uri="{BB962C8B-B14F-4D97-AF65-F5344CB8AC3E}">
        <p14:creationId xmlns:p14="http://schemas.microsoft.com/office/powerpoint/2010/main" val="4659853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defTabSz="914400">
              <a:defRPr>
                <a:latin typeface="Calibri"/>
                <a:ea typeface="Calibri"/>
                <a:cs typeface="Calibri"/>
                <a:sym typeface="Calibri"/>
              </a:defRPr>
            </a:pPr>
            <a:r>
              <a:rPr dirty="0"/>
              <a:t>In general, these 3d representations can be divided into two families– the rasterized form as regular grids, and the geometric form, which lacks canonical and regular structures.</a:t>
            </a:r>
          </a:p>
        </p:txBody>
      </p:sp>
    </p:spTree>
    <p:extLst>
      <p:ext uri="{BB962C8B-B14F-4D97-AF65-F5344CB8AC3E}">
        <p14:creationId xmlns:p14="http://schemas.microsoft.com/office/powerpoint/2010/main" val="40751609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defTabSz="914400">
              <a:defRPr>
                <a:latin typeface="Calibri"/>
                <a:ea typeface="Calibri"/>
                <a:cs typeface="Calibri"/>
                <a:sym typeface="Calibri"/>
              </a:defRPr>
            </a:pPr>
            <a:r>
              <a:rPr dirty="0"/>
              <a:t>In general, these 3d representations can be divided into two families– the rasterized form as regular grids, and the geometric form, which lacks canonical and regular structures.</a:t>
            </a:r>
          </a:p>
        </p:txBody>
      </p:sp>
    </p:spTree>
    <p:extLst>
      <p:ext uri="{BB962C8B-B14F-4D97-AF65-F5344CB8AC3E}">
        <p14:creationId xmlns:p14="http://schemas.microsoft.com/office/powerpoint/2010/main" val="14332520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defTabSz="914400">
              <a:defRPr>
                <a:latin typeface="Calibri"/>
                <a:ea typeface="Calibri"/>
                <a:cs typeface="Calibri"/>
                <a:sym typeface="Calibri"/>
              </a:defRPr>
            </a:pPr>
            <a:r>
              <a:rPr dirty="0"/>
              <a:t>In general, these 3d representations can be divided into two families– the rasterized form as regular grids, and the geometric form, which lacks canonical and regular structures.</a:t>
            </a:r>
          </a:p>
        </p:txBody>
      </p:sp>
    </p:spTree>
    <p:extLst>
      <p:ext uri="{BB962C8B-B14F-4D97-AF65-F5344CB8AC3E}">
        <p14:creationId xmlns:p14="http://schemas.microsoft.com/office/powerpoint/2010/main" val="31943195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pPr defTabSz="914400">
              <a:defRPr>
                <a:latin typeface="Calibri"/>
                <a:ea typeface="Calibri"/>
                <a:cs typeface="Calibri"/>
                <a:sym typeface="Calibri"/>
              </a:defRPr>
            </a:pPr>
            <a:r>
              <a:rPr dirty="0"/>
              <a:t>In general, these 3d representations can be divided into two families– the rasterized form as regular grids, and the geometric form, which lacks canonical and regular structures.</a:t>
            </a:r>
          </a:p>
        </p:txBody>
      </p:sp>
    </p:spTree>
    <p:extLst>
      <p:ext uri="{BB962C8B-B14F-4D97-AF65-F5344CB8AC3E}">
        <p14:creationId xmlns:p14="http://schemas.microsoft.com/office/powerpoint/2010/main" val="1130881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ntent-NoBanner">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4_Section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97" name="image7.png" descr="image7.png"/>
          <p:cNvPicPr>
            <a:picLocks noChangeAspect="1"/>
          </p:cNvPicPr>
          <p:nvPr/>
        </p:nvPicPr>
        <p:blipFill>
          <a:blip r:embed="rId3"/>
          <a:stretch>
            <a:fillRect/>
          </a:stretch>
        </p:blipFill>
        <p:spPr>
          <a:xfrm>
            <a:off x="7306056" y="6291071"/>
            <a:ext cx="1530859" cy="291593"/>
          </a:xfrm>
          <a:prstGeom prst="rect">
            <a:avLst/>
          </a:prstGeom>
          <a:ln w="12700">
            <a:miter lim="400000"/>
          </a:ln>
        </p:spPr>
      </p:pic>
      <p:sp>
        <p:nvSpPr>
          <p:cNvPr id="98" name="Title Text"/>
          <p:cNvSpPr txBox="1">
            <a:spLocks noGrp="1"/>
          </p:cNvSpPr>
          <p:nvPr>
            <p:ph type="title"/>
          </p:nvPr>
        </p:nvSpPr>
        <p:spPr>
          <a:xfrm>
            <a:off x="288702" y="1844895"/>
            <a:ext cx="8548213" cy="1470026"/>
          </a:xfrm>
          <a:prstGeom prst="rect">
            <a:avLst/>
          </a:prstGeom>
        </p:spPr>
        <p:txBody>
          <a:bodyPr anchor="b"/>
          <a:lstStyle>
            <a:lvl1pPr algn="l">
              <a:lnSpc>
                <a:spcPts val="3000"/>
              </a:lnSpc>
              <a:defRPr sz="3600" cap="all">
                <a:solidFill>
                  <a:srgbClr val="FFFFFF"/>
                </a:solidFill>
                <a:latin typeface="calibri"/>
                <a:ea typeface="calibri"/>
                <a:cs typeface="calibri"/>
                <a:sym typeface="calibri"/>
              </a:defRPr>
            </a:lvl1pPr>
          </a:lstStyle>
          <a:p>
            <a:r>
              <a:t>Title Text</a:t>
            </a:r>
          </a:p>
        </p:txBody>
      </p:sp>
      <p:sp>
        <p:nvSpPr>
          <p:cNvPr id="99" name="Body Level One…"/>
          <p:cNvSpPr txBox="1">
            <a:spLocks noGrp="1"/>
          </p:cNvSpPr>
          <p:nvPr>
            <p:ph type="body" sz="half" idx="1"/>
          </p:nvPr>
        </p:nvSpPr>
        <p:spPr>
          <a:xfrm>
            <a:off x="288702" y="3461117"/>
            <a:ext cx="8548213" cy="2286540"/>
          </a:xfrm>
          <a:prstGeom prst="rect">
            <a:avLst/>
          </a:prstGeom>
        </p:spPr>
        <p:txBody>
          <a:bodyPr>
            <a:normAutofit/>
          </a:bodyPr>
          <a:lstStyle>
            <a:lvl1pPr marL="0" indent="0">
              <a:lnSpc>
                <a:spcPts val="1800"/>
              </a:lnSpc>
              <a:spcBef>
                <a:spcPts val="400"/>
              </a:spcBef>
              <a:buSzTx/>
              <a:buFontTx/>
              <a:buNone/>
              <a:defRPr sz="2000">
                <a:solidFill>
                  <a:srgbClr val="FFFFFF"/>
                </a:solidFill>
                <a:latin typeface="Calibri"/>
                <a:ea typeface="Calibri"/>
                <a:cs typeface="Calibri"/>
                <a:sym typeface="Calibri"/>
              </a:defRPr>
            </a:lvl1pPr>
            <a:lvl2pPr marL="0" indent="342837">
              <a:lnSpc>
                <a:spcPts val="1800"/>
              </a:lnSpc>
              <a:spcBef>
                <a:spcPts val="400"/>
              </a:spcBef>
              <a:buSzTx/>
              <a:buFontTx/>
              <a:buNone/>
              <a:defRPr sz="2000">
                <a:solidFill>
                  <a:srgbClr val="FFFFFF"/>
                </a:solidFill>
                <a:latin typeface="Calibri"/>
                <a:ea typeface="Calibri"/>
                <a:cs typeface="Calibri"/>
                <a:sym typeface="Calibri"/>
              </a:defRPr>
            </a:lvl2pPr>
            <a:lvl3pPr marL="0" indent="685678">
              <a:lnSpc>
                <a:spcPts val="1800"/>
              </a:lnSpc>
              <a:spcBef>
                <a:spcPts val="400"/>
              </a:spcBef>
              <a:buSzTx/>
              <a:buFontTx/>
              <a:buNone/>
              <a:defRPr sz="2000">
                <a:solidFill>
                  <a:srgbClr val="FFFFFF"/>
                </a:solidFill>
                <a:latin typeface="Calibri"/>
                <a:ea typeface="Calibri"/>
                <a:cs typeface="Calibri"/>
                <a:sym typeface="Calibri"/>
              </a:defRPr>
            </a:lvl3pPr>
            <a:lvl4pPr marL="0" indent="1028513">
              <a:lnSpc>
                <a:spcPts val="1800"/>
              </a:lnSpc>
              <a:spcBef>
                <a:spcPts val="400"/>
              </a:spcBef>
              <a:buSzTx/>
              <a:buFontTx/>
              <a:buNone/>
              <a:defRPr sz="2000">
                <a:solidFill>
                  <a:srgbClr val="FFFFFF"/>
                </a:solidFill>
                <a:latin typeface="Calibri"/>
                <a:ea typeface="Calibri"/>
                <a:cs typeface="Calibri"/>
                <a:sym typeface="Calibri"/>
              </a:defRPr>
            </a:lvl4pPr>
            <a:lvl5pPr marL="0" indent="1371351">
              <a:lnSpc>
                <a:spcPts val="1800"/>
              </a:lnSpc>
              <a:spcBef>
                <a:spcPts val="400"/>
              </a:spcBef>
              <a:buSzTx/>
              <a:buFontTx/>
              <a:buNone/>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_Section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07" name="image7.png" descr="image7.png"/>
          <p:cNvPicPr>
            <a:picLocks noChangeAspect="1"/>
          </p:cNvPicPr>
          <p:nvPr/>
        </p:nvPicPr>
        <p:blipFill>
          <a:blip r:embed="rId3"/>
          <a:stretch>
            <a:fillRect/>
          </a:stretch>
        </p:blipFill>
        <p:spPr>
          <a:xfrm>
            <a:off x="7306056" y="6291071"/>
            <a:ext cx="1530859" cy="291593"/>
          </a:xfrm>
          <a:prstGeom prst="rect">
            <a:avLst/>
          </a:prstGeom>
          <a:ln w="12700">
            <a:miter lim="400000"/>
          </a:ln>
        </p:spPr>
      </p:pic>
      <p:sp>
        <p:nvSpPr>
          <p:cNvPr id="108" name="Title Text"/>
          <p:cNvSpPr txBox="1">
            <a:spLocks noGrp="1"/>
          </p:cNvSpPr>
          <p:nvPr>
            <p:ph type="title"/>
          </p:nvPr>
        </p:nvSpPr>
        <p:spPr>
          <a:xfrm>
            <a:off x="288702" y="1844895"/>
            <a:ext cx="8548213" cy="1470026"/>
          </a:xfrm>
          <a:prstGeom prst="rect">
            <a:avLst/>
          </a:prstGeom>
        </p:spPr>
        <p:txBody>
          <a:bodyPr anchor="b"/>
          <a:lstStyle>
            <a:lvl1pPr algn="l">
              <a:lnSpc>
                <a:spcPts val="3000"/>
              </a:lnSpc>
              <a:defRPr sz="3600" cap="all">
                <a:solidFill>
                  <a:srgbClr val="FFFFFF"/>
                </a:solidFill>
                <a:latin typeface="calibri"/>
                <a:ea typeface="calibri"/>
                <a:cs typeface="calibri"/>
                <a:sym typeface="calibri"/>
              </a:defRPr>
            </a:lvl1pPr>
          </a:lstStyle>
          <a:p>
            <a:r>
              <a:t>Title Text</a:t>
            </a:r>
          </a:p>
        </p:txBody>
      </p:sp>
      <p:sp>
        <p:nvSpPr>
          <p:cNvPr id="109" name="Body Level One…"/>
          <p:cNvSpPr txBox="1">
            <a:spLocks noGrp="1"/>
          </p:cNvSpPr>
          <p:nvPr>
            <p:ph type="body" sz="half" idx="1"/>
          </p:nvPr>
        </p:nvSpPr>
        <p:spPr>
          <a:xfrm>
            <a:off x="288702" y="3461117"/>
            <a:ext cx="8548213" cy="2286540"/>
          </a:xfrm>
          <a:prstGeom prst="rect">
            <a:avLst/>
          </a:prstGeom>
        </p:spPr>
        <p:txBody>
          <a:bodyPr>
            <a:normAutofit/>
          </a:bodyPr>
          <a:lstStyle>
            <a:lvl1pPr marL="0" indent="0">
              <a:lnSpc>
                <a:spcPts val="1800"/>
              </a:lnSpc>
              <a:spcBef>
                <a:spcPts val="400"/>
              </a:spcBef>
              <a:buSzTx/>
              <a:buFontTx/>
              <a:buNone/>
              <a:defRPr sz="2000">
                <a:solidFill>
                  <a:srgbClr val="FFFFFF"/>
                </a:solidFill>
                <a:latin typeface="Calibri"/>
                <a:ea typeface="Calibri"/>
                <a:cs typeface="Calibri"/>
                <a:sym typeface="Calibri"/>
              </a:defRPr>
            </a:lvl1pPr>
            <a:lvl2pPr marL="0" indent="342837">
              <a:lnSpc>
                <a:spcPts val="1800"/>
              </a:lnSpc>
              <a:spcBef>
                <a:spcPts val="400"/>
              </a:spcBef>
              <a:buSzTx/>
              <a:buFontTx/>
              <a:buNone/>
              <a:defRPr sz="2000">
                <a:solidFill>
                  <a:srgbClr val="FFFFFF"/>
                </a:solidFill>
                <a:latin typeface="Calibri"/>
                <a:ea typeface="Calibri"/>
                <a:cs typeface="Calibri"/>
                <a:sym typeface="Calibri"/>
              </a:defRPr>
            </a:lvl2pPr>
            <a:lvl3pPr marL="0" indent="685678">
              <a:lnSpc>
                <a:spcPts val="1800"/>
              </a:lnSpc>
              <a:spcBef>
                <a:spcPts val="400"/>
              </a:spcBef>
              <a:buSzTx/>
              <a:buFontTx/>
              <a:buNone/>
              <a:defRPr sz="2000">
                <a:solidFill>
                  <a:srgbClr val="FFFFFF"/>
                </a:solidFill>
                <a:latin typeface="Calibri"/>
                <a:ea typeface="Calibri"/>
                <a:cs typeface="Calibri"/>
                <a:sym typeface="Calibri"/>
              </a:defRPr>
            </a:lvl3pPr>
            <a:lvl4pPr marL="0" indent="1028513">
              <a:lnSpc>
                <a:spcPts val="1800"/>
              </a:lnSpc>
              <a:spcBef>
                <a:spcPts val="400"/>
              </a:spcBef>
              <a:buSzTx/>
              <a:buFontTx/>
              <a:buNone/>
              <a:defRPr sz="2000">
                <a:solidFill>
                  <a:srgbClr val="FFFFFF"/>
                </a:solidFill>
                <a:latin typeface="Calibri"/>
                <a:ea typeface="Calibri"/>
                <a:cs typeface="Calibri"/>
                <a:sym typeface="Calibri"/>
              </a:defRPr>
            </a:lvl4pPr>
            <a:lvl5pPr marL="0" indent="1371351">
              <a:lnSpc>
                <a:spcPts val="1800"/>
              </a:lnSpc>
              <a:spcBef>
                <a:spcPts val="400"/>
              </a:spcBef>
              <a:buSzTx/>
              <a:buFontTx/>
              <a:buNone/>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Section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 name="Image"/>
          <p:cNvSpPr>
            <a:spLocks noGrp="1"/>
          </p:cNvSpPr>
          <p:nvPr>
            <p:ph type="pic" idx="13"/>
          </p:nvPr>
        </p:nvSpPr>
        <p:spPr>
          <a:xfrm>
            <a:off x="4" y="2"/>
            <a:ext cx="4570835" cy="6856102"/>
          </a:xfrm>
          <a:prstGeom prst="rect">
            <a:avLst/>
          </a:prstGeom>
        </p:spPr>
        <p:txBody>
          <a:bodyPr lIns="91439" tIns="45719" rIns="91439" bIns="45719"/>
          <a:lstStyle/>
          <a:p>
            <a:endParaRPr/>
          </a:p>
        </p:txBody>
      </p:sp>
      <p:sp>
        <p:nvSpPr>
          <p:cNvPr id="118" name="Title Text"/>
          <p:cNvSpPr txBox="1">
            <a:spLocks noGrp="1"/>
          </p:cNvSpPr>
          <p:nvPr>
            <p:ph type="title"/>
          </p:nvPr>
        </p:nvSpPr>
        <p:spPr>
          <a:xfrm>
            <a:off x="4869705" y="259493"/>
            <a:ext cx="4376662" cy="1572618"/>
          </a:xfrm>
          <a:prstGeom prst="rect">
            <a:avLst/>
          </a:prstGeom>
          <a:solidFill>
            <a:srgbClr val="006C92"/>
          </a:solidFill>
        </p:spPr>
        <p:txBody>
          <a:bodyPr lIns="182879" tIns="182879" rIns="182879" bIns="182879"/>
          <a:lstStyle>
            <a:lvl1pPr algn="l">
              <a:lnSpc>
                <a:spcPts val="3000"/>
              </a:lnSpc>
              <a:defRPr sz="3200">
                <a:solidFill>
                  <a:srgbClr val="FFFFFF"/>
                </a:solidFill>
                <a:latin typeface="calibri"/>
                <a:ea typeface="calibri"/>
                <a:cs typeface="calibri"/>
                <a:sym typeface="calibri"/>
              </a:defRPr>
            </a:lvl1pPr>
          </a:lstStyle>
          <a:p>
            <a:r>
              <a:t>Title Text</a:t>
            </a:r>
          </a:p>
        </p:txBody>
      </p:sp>
      <p:sp>
        <p:nvSpPr>
          <p:cNvPr id="119" name="Body Level One…"/>
          <p:cNvSpPr txBox="1">
            <a:spLocks noGrp="1"/>
          </p:cNvSpPr>
          <p:nvPr>
            <p:ph type="body" sz="half" idx="1"/>
          </p:nvPr>
        </p:nvSpPr>
        <p:spPr>
          <a:xfrm>
            <a:off x="5048410" y="2005533"/>
            <a:ext cx="3766585" cy="4556632"/>
          </a:xfrm>
          <a:prstGeom prst="rect">
            <a:avLst/>
          </a:prstGeom>
        </p:spPr>
        <p:txBody>
          <a:bodyPr>
            <a:normAutofit/>
          </a:bodyPr>
          <a:lstStyle>
            <a:lvl1pPr marL="0" indent="0">
              <a:lnSpc>
                <a:spcPts val="1800"/>
              </a:lnSpc>
              <a:spcBef>
                <a:spcPts val="1200"/>
              </a:spcBef>
              <a:buSzTx/>
              <a:buFontTx/>
              <a:buNone/>
              <a:defRPr sz="2000">
                <a:solidFill>
                  <a:srgbClr val="006C92"/>
                </a:solidFill>
                <a:latin typeface="Calibri"/>
                <a:ea typeface="Calibri"/>
                <a:cs typeface="Calibri"/>
                <a:sym typeface="Calibri"/>
              </a:defRPr>
            </a:lvl1pPr>
            <a:lvl2pPr marL="0" indent="342836">
              <a:lnSpc>
                <a:spcPts val="1800"/>
              </a:lnSpc>
              <a:spcBef>
                <a:spcPts val="1200"/>
              </a:spcBef>
              <a:buSzTx/>
              <a:buFontTx/>
              <a:buNone/>
              <a:defRPr sz="2000">
                <a:solidFill>
                  <a:srgbClr val="006C92"/>
                </a:solidFill>
                <a:latin typeface="Calibri"/>
                <a:ea typeface="Calibri"/>
                <a:cs typeface="Calibri"/>
                <a:sym typeface="Calibri"/>
              </a:defRPr>
            </a:lvl2pPr>
            <a:lvl3pPr marL="0" indent="685675">
              <a:lnSpc>
                <a:spcPts val="1800"/>
              </a:lnSpc>
              <a:spcBef>
                <a:spcPts val="1200"/>
              </a:spcBef>
              <a:buSzTx/>
              <a:buFontTx/>
              <a:buNone/>
              <a:defRPr sz="2000">
                <a:solidFill>
                  <a:srgbClr val="006C92"/>
                </a:solidFill>
                <a:latin typeface="Calibri"/>
                <a:ea typeface="Calibri"/>
                <a:cs typeface="Calibri"/>
                <a:sym typeface="Calibri"/>
              </a:defRPr>
            </a:lvl3pPr>
            <a:lvl4pPr marL="0" indent="1028512">
              <a:lnSpc>
                <a:spcPts val="1800"/>
              </a:lnSpc>
              <a:spcBef>
                <a:spcPts val="1200"/>
              </a:spcBef>
              <a:buSzTx/>
              <a:buFontTx/>
              <a:buNone/>
              <a:defRPr sz="2000">
                <a:solidFill>
                  <a:srgbClr val="006C92"/>
                </a:solidFill>
                <a:latin typeface="Calibri"/>
                <a:ea typeface="Calibri"/>
                <a:cs typeface="Calibri"/>
                <a:sym typeface="Calibri"/>
              </a:defRPr>
            </a:lvl4pPr>
            <a:lvl5pPr marL="0" indent="1371350">
              <a:lnSpc>
                <a:spcPts val="1800"/>
              </a:lnSpc>
              <a:spcBef>
                <a:spcPts val="1200"/>
              </a:spcBef>
              <a:buSzTx/>
              <a:buFontTx/>
              <a:buNone/>
              <a:defRPr sz="2000">
                <a:solidFill>
                  <a:srgbClr val="006C92"/>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 name="Image"/>
          <p:cNvSpPr>
            <a:spLocks noGrp="1"/>
          </p:cNvSpPr>
          <p:nvPr>
            <p:ph type="pic" idx="13"/>
          </p:nvPr>
        </p:nvSpPr>
        <p:spPr>
          <a:xfrm>
            <a:off x="4" y="2"/>
            <a:ext cx="4570835" cy="6856102"/>
          </a:xfrm>
          <a:prstGeom prst="rect">
            <a:avLst/>
          </a:prstGeom>
        </p:spPr>
        <p:txBody>
          <a:bodyPr lIns="91439" tIns="45719" rIns="91439" bIns="45719"/>
          <a:lstStyle/>
          <a:p>
            <a:endParaRPr/>
          </a:p>
        </p:txBody>
      </p:sp>
      <p:sp>
        <p:nvSpPr>
          <p:cNvPr id="128" name="Title Text"/>
          <p:cNvSpPr txBox="1">
            <a:spLocks noGrp="1"/>
          </p:cNvSpPr>
          <p:nvPr>
            <p:ph type="title"/>
          </p:nvPr>
        </p:nvSpPr>
        <p:spPr>
          <a:xfrm>
            <a:off x="4869705" y="259493"/>
            <a:ext cx="4376662" cy="1572618"/>
          </a:xfrm>
          <a:prstGeom prst="rect">
            <a:avLst/>
          </a:prstGeom>
          <a:solidFill>
            <a:srgbClr val="FFFFFF"/>
          </a:solidFill>
        </p:spPr>
        <p:txBody>
          <a:bodyPr lIns="182879" tIns="182879" rIns="182879" bIns="182879"/>
          <a:lstStyle>
            <a:lvl1pPr algn="l">
              <a:lnSpc>
                <a:spcPts val="3000"/>
              </a:lnSpc>
              <a:defRPr sz="3200">
                <a:solidFill>
                  <a:srgbClr val="13294A"/>
                </a:solidFill>
                <a:latin typeface="calibri"/>
                <a:ea typeface="calibri"/>
                <a:cs typeface="calibri"/>
                <a:sym typeface="calibri"/>
              </a:defRPr>
            </a:lvl1pPr>
          </a:lstStyle>
          <a:p>
            <a:r>
              <a:t>Title Text</a:t>
            </a:r>
          </a:p>
        </p:txBody>
      </p:sp>
      <p:sp>
        <p:nvSpPr>
          <p:cNvPr id="129" name="Body Level One…"/>
          <p:cNvSpPr txBox="1">
            <a:spLocks noGrp="1"/>
          </p:cNvSpPr>
          <p:nvPr>
            <p:ph type="body" sz="half" idx="1"/>
          </p:nvPr>
        </p:nvSpPr>
        <p:spPr>
          <a:xfrm>
            <a:off x="5048410" y="2005533"/>
            <a:ext cx="3766585" cy="4556632"/>
          </a:xfrm>
          <a:prstGeom prst="rect">
            <a:avLst/>
          </a:prstGeom>
        </p:spPr>
        <p:txBody>
          <a:bodyPr>
            <a:normAutofit/>
          </a:bodyPr>
          <a:lstStyle>
            <a:lvl1pPr marL="0" indent="0">
              <a:lnSpc>
                <a:spcPts val="1800"/>
              </a:lnSpc>
              <a:spcBef>
                <a:spcPts val="1200"/>
              </a:spcBef>
              <a:buSzTx/>
              <a:buFontTx/>
              <a:buNone/>
              <a:defRPr sz="2000">
                <a:solidFill>
                  <a:srgbClr val="FFFFFF"/>
                </a:solidFill>
                <a:latin typeface="Calibri"/>
                <a:ea typeface="Calibri"/>
                <a:cs typeface="Calibri"/>
                <a:sym typeface="Calibri"/>
              </a:defRPr>
            </a:lvl1pPr>
            <a:lvl2pPr marL="0" indent="342836">
              <a:lnSpc>
                <a:spcPts val="1800"/>
              </a:lnSpc>
              <a:spcBef>
                <a:spcPts val="1200"/>
              </a:spcBef>
              <a:buSzTx/>
              <a:buFontTx/>
              <a:buNone/>
              <a:defRPr sz="2000">
                <a:solidFill>
                  <a:srgbClr val="FFFFFF"/>
                </a:solidFill>
                <a:latin typeface="Calibri"/>
                <a:ea typeface="Calibri"/>
                <a:cs typeface="Calibri"/>
                <a:sym typeface="Calibri"/>
              </a:defRPr>
            </a:lvl2pPr>
            <a:lvl3pPr marL="0" indent="685675">
              <a:lnSpc>
                <a:spcPts val="1800"/>
              </a:lnSpc>
              <a:spcBef>
                <a:spcPts val="1200"/>
              </a:spcBef>
              <a:buSzTx/>
              <a:buFontTx/>
              <a:buNone/>
              <a:defRPr sz="2000">
                <a:solidFill>
                  <a:srgbClr val="FFFFFF"/>
                </a:solidFill>
                <a:latin typeface="Calibri"/>
                <a:ea typeface="Calibri"/>
                <a:cs typeface="Calibri"/>
                <a:sym typeface="Calibri"/>
              </a:defRPr>
            </a:lvl3pPr>
            <a:lvl4pPr marL="0" indent="1028512">
              <a:lnSpc>
                <a:spcPts val="1800"/>
              </a:lnSpc>
              <a:spcBef>
                <a:spcPts val="1200"/>
              </a:spcBef>
              <a:buSzTx/>
              <a:buFontTx/>
              <a:buNone/>
              <a:defRPr sz="2000">
                <a:solidFill>
                  <a:srgbClr val="FFFFFF"/>
                </a:solidFill>
                <a:latin typeface="Calibri"/>
                <a:ea typeface="Calibri"/>
                <a:cs typeface="Calibri"/>
                <a:sym typeface="Calibri"/>
              </a:defRPr>
            </a:lvl4pPr>
            <a:lvl5pPr marL="0" indent="1371350">
              <a:lnSpc>
                <a:spcPts val="1800"/>
              </a:lnSpc>
              <a:spcBef>
                <a:spcPts val="1200"/>
              </a:spcBef>
              <a:buSzTx/>
              <a:buFontTx/>
              <a:buNone/>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Section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Image"/>
          <p:cNvSpPr>
            <a:spLocks noGrp="1"/>
          </p:cNvSpPr>
          <p:nvPr>
            <p:ph type="pic" idx="13"/>
          </p:nvPr>
        </p:nvSpPr>
        <p:spPr>
          <a:xfrm>
            <a:off x="4" y="2"/>
            <a:ext cx="4570835" cy="6856102"/>
          </a:xfrm>
          <a:prstGeom prst="rect">
            <a:avLst/>
          </a:prstGeom>
        </p:spPr>
        <p:txBody>
          <a:bodyPr lIns="91439" tIns="45719" rIns="91439" bIns="45719"/>
          <a:lstStyle/>
          <a:p>
            <a:endParaRPr/>
          </a:p>
        </p:txBody>
      </p:sp>
      <p:sp>
        <p:nvSpPr>
          <p:cNvPr id="138" name="Title Text"/>
          <p:cNvSpPr txBox="1">
            <a:spLocks noGrp="1"/>
          </p:cNvSpPr>
          <p:nvPr>
            <p:ph type="title"/>
          </p:nvPr>
        </p:nvSpPr>
        <p:spPr>
          <a:xfrm>
            <a:off x="4869705" y="259493"/>
            <a:ext cx="4376662" cy="1572618"/>
          </a:xfrm>
          <a:prstGeom prst="rect">
            <a:avLst/>
          </a:prstGeom>
          <a:solidFill>
            <a:srgbClr val="FFFFFF"/>
          </a:solidFill>
        </p:spPr>
        <p:txBody>
          <a:bodyPr lIns="182879" tIns="182879" rIns="182879" bIns="182879"/>
          <a:lstStyle>
            <a:lvl1pPr defTabSz="914400">
              <a:defRPr sz="4400" b="0">
                <a:solidFill>
                  <a:srgbClr val="333399"/>
                </a:solidFill>
                <a:effectLst>
                  <a:outerShdw blurRad="38100" dist="38100" dir="2700000" rotWithShape="0">
                    <a:srgbClr val="C0C0C0"/>
                  </a:outerShdw>
                </a:effectLst>
                <a:latin typeface="+mj-lt"/>
                <a:ea typeface="+mj-ea"/>
                <a:cs typeface="+mj-cs"/>
                <a:sym typeface="Arial"/>
              </a:defRPr>
            </a:lvl1pPr>
          </a:lstStyle>
          <a:p>
            <a:r>
              <a:t>Title Text</a:t>
            </a:r>
          </a:p>
        </p:txBody>
      </p:sp>
      <p:sp>
        <p:nvSpPr>
          <p:cNvPr id="139" name="Body Level One…"/>
          <p:cNvSpPr txBox="1">
            <a:spLocks noGrp="1"/>
          </p:cNvSpPr>
          <p:nvPr>
            <p:ph type="body" sz="half" idx="1"/>
          </p:nvPr>
        </p:nvSpPr>
        <p:spPr>
          <a:xfrm>
            <a:off x="5048410" y="2005533"/>
            <a:ext cx="3766585" cy="4556632"/>
          </a:xfrm>
          <a:prstGeom prst="rect">
            <a:avLst/>
          </a:prstGeom>
        </p:spPr>
        <p:txBody>
          <a:bodyPr>
            <a:normAutofit/>
          </a:bodyPr>
          <a:lstStyle>
            <a:lvl1pPr marL="342900" indent="-342900">
              <a:lnSpc>
                <a:spcPts val="1800"/>
              </a:lnSpc>
              <a:spcBef>
                <a:spcPts val="1200"/>
              </a:spcBef>
              <a:buClr>
                <a:srgbClr val="FFFFFF"/>
              </a:buClr>
              <a:defRPr sz="2000">
                <a:solidFill>
                  <a:srgbClr val="FFFFFF"/>
                </a:solidFill>
                <a:latin typeface="Calibri"/>
                <a:ea typeface="Calibri"/>
                <a:cs typeface="Calibri"/>
                <a:sym typeface="Calibri"/>
              </a:defRPr>
            </a:lvl1pPr>
            <a:lvl2pPr marL="685736" indent="-342900">
              <a:lnSpc>
                <a:spcPts val="1800"/>
              </a:lnSpc>
              <a:spcBef>
                <a:spcPts val="1200"/>
              </a:spcBef>
              <a:buClr>
                <a:srgbClr val="FFFFFF"/>
              </a:buClr>
              <a:defRPr sz="2000">
                <a:solidFill>
                  <a:srgbClr val="FFFFFF"/>
                </a:solidFill>
                <a:latin typeface="Calibri"/>
                <a:ea typeface="Calibri"/>
                <a:cs typeface="Calibri"/>
                <a:sym typeface="Calibri"/>
              </a:defRPr>
            </a:lvl2pPr>
            <a:lvl3pPr marL="1028575" indent="-342900">
              <a:lnSpc>
                <a:spcPts val="1800"/>
              </a:lnSpc>
              <a:spcBef>
                <a:spcPts val="1200"/>
              </a:spcBef>
              <a:buClr>
                <a:srgbClr val="FFFFFF"/>
              </a:buClr>
              <a:defRPr sz="2000">
                <a:solidFill>
                  <a:srgbClr val="FFFFFF"/>
                </a:solidFill>
                <a:latin typeface="Calibri"/>
                <a:ea typeface="Calibri"/>
                <a:cs typeface="Calibri"/>
                <a:sym typeface="Calibri"/>
              </a:defRPr>
            </a:lvl3pPr>
            <a:lvl4pPr marL="1371412" indent="-342900">
              <a:lnSpc>
                <a:spcPts val="1800"/>
              </a:lnSpc>
              <a:spcBef>
                <a:spcPts val="1200"/>
              </a:spcBef>
              <a:buClr>
                <a:srgbClr val="FFFFFF"/>
              </a:buClr>
              <a:defRPr sz="2000">
                <a:solidFill>
                  <a:srgbClr val="FFFFFF"/>
                </a:solidFill>
                <a:latin typeface="Calibri"/>
                <a:ea typeface="Calibri"/>
                <a:cs typeface="Calibri"/>
                <a:sym typeface="Calibri"/>
              </a:defRPr>
            </a:lvl4pPr>
            <a:lvl5pPr marL="1714250" indent="-342900">
              <a:lnSpc>
                <a:spcPts val="1800"/>
              </a:lnSpc>
              <a:spcBef>
                <a:spcPts val="1200"/>
              </a:spcBef>
              <a:buClr>
                <a:srgbClr val="FFFFFF"/>
              </a:buClr>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5_Section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7" name="Image"/>
          <p:cNvSpPr>
            <a:spLocks noGrp="1"/>
          </p:cNvSpPr>
          <p:nvPr>
            <p:ph type="pic" idx="13"/>
          </p:nvPr>
        </p:nvSpPr>
        <p:spPr>
          <a:xfrm>
            <a:off x="4573166" y="2"/>
            <a:ext cx="4570834" cy="6856102"/>
          </a:xfrm>
          <a:prstGeom prst="rect">
            <a:avLst/>
          </a:prstGeom>
        </p:spPr>
        <p:txBody>
          <a:bodyPr lIns="91439" tIns="45719" rIns="91439" bIns="45719"/>
          <a:lstStyle/>
          <a:p>
            <a:endParaRPr/>
          </a:p>
        </p:txBody>
      </p:sp>
      <p:sp>
        <p:nvSpPr>
          <p:cNvPr id="148" name="Title Text"/>
          <p:cNvSpPr txBox="1">
            <a:spLocks noGrp="1"/>
          </p:cNvSpPr>
          <p:nvPr>
            <p:ph type="title"/>
          </p:nvPr>
        </p:nvSpPr>
        <p:spPr>
          <a:xfrm>
            <a:off x="-86497" y="259493"/>
            <a:ext cx="4376662" cy="1572618"/>
          </a:xfrm>
          <a:prstGeom prst="rect">
            <a:avLst/>
          </a:prstGeom>
          <a:solidFill>
            <a:srgbClr val="006C92"/>
          </a:solidFill>
        </p:spPr>
        <p:txBody>
          <a:bodyPr lIns="182879" tIns="182879" rIns="182879" bIns="182879"/>
          <a:lstStyle>
            <a:lvl1pPr algn="l">
              <a:lnSpc>
                <a:spcPts val="3000"/>
              </a:lnSpc>
              <a:defRPr sz="3200">
                <a:solidFill>
                  <a:srgbClr val="FFFFFF"/>
                </a:solidFill>
                <a:latin typeface="calibri"/>
                <a:ea typeface="calibri"/>
                <a:cs typeface="calibri"/>
                <a:sym typeface="calibri"/>
              </a:defRPr>
            </a:lvl1pPr>
          </a:lstStyle>
          <a:p>
            <a:r>
              <a:t>Title Text</a:t>
            </a:r>
          </a:p>
        </p:txBody>
      </p:sp>
      <p:sp>
        <p:nvSpPr>
          <p:cNvPr id="149" name="Body Level One…"/>
          <p:cNvSpPr txBox="1">
            <a:spLocks noGrp="1"/>
          </p:cNvSpPr>
          <p:nvPr>
            <p:ph type="body" sz="half" idx="1"/>
          </p:nvPr>
        </p:nvSpPr>
        <p:spPr>
          <a:xfrm>
            <a:off x="365759" y="2005533"/>
            <a:ext cx="3924405" cy="4556632"/>
          </a:xfrm>
          <a:prstGeom prst="rect">
            <a:avLst/>
          </a:prstGeom>
        </p:spPr>
        <p:txBody>
          <a:bodyPr>
            <a:normAutofit/>
          </a:bodyPr>
          <a:lstStyle>
            <a:lvl1pPr marL="0" indent="0">
              <a:lnSpc>
                <a:spcPts val="1800"/>
              </a:lnSpc>
              <a:spcBef>
                <a:spcPts val="1200"/>
              </a:spcBef>
              <a:buSzTx/>
              <a:buFontTx/>
              <a:buNone/>
              <a:defRPr sz="2000">
                <a:solidFill>
                  <a:srgbClr val="006C92"/>
                </a:solidFill>
                <a:latin typeface="Calibri"/>
                <a:ea typeface="Calibri"/>
                <a:cs typeface="Calibri"/>
                <a:sym typeface="Calibri"/>
              </a:defRPr>
            </a:lvl1pPr>
            <a:lvl2pPr marL="0" indent="342836">
              <a:lnSpc>
                <a:spcPts val="1800"/>
              </a:lnSpc>
              <a:spcBef>
                <a:spcPts val="1200"/>
              </a:spcBef>
              <a:buSzTx/>
              <a:buFontTx/>
              <a:buNone/>
              <a:defRPr sz="2000">
                <a:solidFill>
                  <a:srgbClr val="006C92"/>
                </a:solidFill>
                <a:latin typeface="Calibri"/>
                <a:ea typeface="Calibri"/>
                <a:cs typeface="Calibri"/>
                <a:sym typeface="Calibri"/>
              </a:defRPr>
            </a:lvl2pPr>
            <a:lvl3pPr marL="0" indent="685675">
              <a:lnSpc>
                <a:spcPts val="1800"/>
              </a:lnSpc>
              <a:spcBef>
                <a:spcPts val="1200"/>
              </a:spcBef>
              <a:buSzTx/>
              <a:buFontTx/>
              <a:buNone/>
              <a:defRPr sz="2000">
                <a:solidFill>
                  <a:srgbClr val="006C92"/>
                </a:solidFill>
                <a:latin typeface="Calibri"/>
                <a:ea typeface="Calibri"/>
                <a:cs typeface="Calibri"/>
                <a:sym typeface="Calibri"/>
              </a:defRPr>
            </a:lvl3pPr>
            <a:lvl4pPr marL="0" indent="1028512">
              <a:lnSpc>
                <a:spcPts val="1800"/>
              </a:lnSpc>
              <a:spcBef>
                <a:spcPts val="1200"/>
              </a:spcBef>
              <a:buSzTx/>
              <a:buFontTx/>
              <a:buNone/>
              <a:defRPr sz="2000">
                <a:solidFill>
                  <a:srgbClr val="006C92"/>
                </a:solidFill>
                <a:latin typeface="Calibri"/>
                <a:ea typeface="Calibri"/>
                <a:cs typeface="Calibri"/>
                <a:sym typeface="Calibri"/>
              </a:defRPr>
            </a:lvl4pPr>
            <a:lvl5pPr marL="0" indent="1371350">
              <a:lnSpc>
                <a:spcPts val="1800"/>
              </a:lnSpc>
              <a:spcBef>
                <a:spcPts val="1200"/>
              </a:spcBef>
              <a:buSzTx/>
              <a:buFontTx/>
              <a:buNone/>
              <a:defRPr sz="2000">
                <a:solidFill>
                  <a:srgbClr val="006C92"/>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7_Section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7" name="Image"/>
          <p:cNvSpPr>
            <a:spLocks noGrp="1"/>
          </p:cNvSpPr>
          <p:nvPr>
            <p:ph type="pic" idx="13"/>
          </p:nvPr>
        </p:nvSpPr>
        <p:spPr>
          <a:xfrm>
            <a:off x="4573166" y="2"/>
            <a:ext cx="4570834" cy="6856102"/>
          </a:xfrm>
          <a:prstGeom prst="rect">
            <a:avLst/>
          </a:prstGeom>
        </p:spPr>
        <p:txBody>
          <a:bodyPr lIns="91439" tIns="45719" rIns="91439" bIns="45719"/>
          <a:lstStyle/>
          <a:p>
            <a:endParaRPr/>
          </a:p>
        </p:txBody>
      </p:sp>
      <p:sp>
        <p:nvSpPr>
          <p:cNvPr id="158" name="Title Text"/>
          <p:cNvSpPr txBox="1">
            <a:spLocks noGrp="1"/>
          </p:cNvSpPr>
          <p:nvPr>
            <p:ph type="title"/>
          </p:nvPr>
        </p:nvSpPr>
        <p:spPr>
          <a:xfrm>
            <a:off x="-86497" y="259493"/>
            <a:ext cx="4376662" cy="1572618"/>
          </a:xfrm>
          <a:prstGeom prst="rect">
            <a:avLst/>
          </a:prstGeom>
          <a:solidFill>
            <a:srgbClr val="FFFFFF"/>
          </a:solidFill>
        </p:spPr>
        <p:txBody>
          <a:bodyPr lIns="182879" tIns="182879" rIns="182879" bIns="182879"/>
          <a:lstStyle>
            <a:lvl1pPr algn="l">
              <a:lnSpc>
                <a:spcPts val="3000"/>
              </a:lnSpc>
              <a:defRPr sz="3200">
                <a:solidFill>
                  <a:srgbClr val="13294A"/>
                </a:solidFill>
                <a:latin typeface="calibri"/>
                <a:ea typeface="calibri"/>
                <a:cs typeface="calibri"/>
                <a:sym typeface="calibri"/>
              </a:defRPr>
            </a:lvl1pPr>
          </a:lstStyle>
          <a:p>
            <a:r>
              <a:t>Title Text</a:t>
            </a:r>
          </a:p>
        </p:txBody>
      </p:sp>
      <p:sp>
        <p:nvSpPr>
          <p:cNvPr id="159" name="Body Level One…"/>
          <p:cNvSpPr txBox="1">
            <a:spLocks noGrp="1"/>
          </p:cNvSpPr>
          <p:nvPr>
            <p:ph type="body" sz="half" idx="1"/>
          </p:nvPr>
        </p:nvSpPr>
        <p:spPr>
          <a:xfrm>
            <a:off x="365759" y="2005533"/>
            <a:ext cx="3924405" cy="4556632"/>
          </a:xfrm>
          <a:prstGeom prst="rect">
            <a:avLst/>
          </a:prstGeom>
        </p:spPr>
        <p:txBody>
          <a:bodyPr>
            <a:normAutofit/>
          </a:bodyPr>
          <a:lstStyle>
            <a:lvl1pPr marL="0" indent="0">
              <a:lnSpc>
                <a:spcPts val="1800"/>
              </a:lnSpc>
              <a:spcBef>
                <a:spcPts val="1200"/>
              </a:spcBef>
              <a:buSzTx/>
              <a:buFontTx/>
              <a:buNone/>
              <a:defRPr sz="2000">
                <a:solidFill>
                  <a:srgbClr val="FFFFFF"/>
                </a:solidFill>
                <a:latin typeface="Calibri"/>
                <a:ea typeface="Calibri"/>
                <a:cs typeface="Calibri"/>
                <a:sym typeface="Calibri"/>
              </a:defRPr>
            </a:lvl1pPr>
            <a:lvl2pPr marL="0" indent="342836">
              <a:lnSpc>
                <a:spcPts val="1800"/>
              </a:lnSpc>
              <a:spcBef>
                <a:spcPts val="1200"/>
              </a:spcBef>
              <a:buSzTx/>
              <a:buFontTx/>
              <a:buNone/>
              <a:defRPr sz="2000">
                <a:solidFill>
                  <a:srgbClr val="FFFFFF"/>
                </a:solidFill>
                <a:latin typeface="Calibri"/>
                <a:ea typeface="Calibri"/>
                <a:cs typeface="Calibri"/>
                <a:sym typeface="Calibri"/>
              </a:defRPr>
            </a:lvl2pPr>
            <a:lvl3pPr marL="0" indent="685675">
              <a:lnSpc>
                <a:spcPts val="1800"/>
              </a:lnSpc>
              <a:spcBef>
                <a:spcPts val="1200"/>
              </a:spcBef>
              <a:buSzTx/>
              <a:buFontTx/>
              <a:buNone/>
              <a:defRPr sz="2000">
                <a:solidFill>
                  <a:srgbClr val="FFFFFF"/>
                </a:solidFill>
                <a:latin typeface="Calibri"/>
                <a:ea typeface="Calibri"/>
                <a:cs typeface="Calibri"/>
                <a:sym typeface="Calibri"/>
              </a:defRPr>
            </a:lvl3pPr>
            <a:lvl4pPr marL="0" indent="1028512">
              <a:lnSpc>
                <a:spcPts val="1800"/>
              </a:lnSpc>
              <a:spcBef>
                <a:spcPts val="1200"/>
              </a:spcBef>
              <a:buSzTx/>
              <a:buFontTx/>
              <a:buNone/>
              <a:defRPr sz="2000">
                <a:solidFill>
                  <a:srgbClr val="FFFFFF"/>
                </a:solidFill>
                <a:latin typeface="Calibri"/>
                <a:ea typeface="Calibri"/>
                <a:cs typeface="Calibri"/>
                <a:sym typeface="Calibri"/>
              </a:defRPr>
            </a:lvl4pPr>
            <a:lvl5pPr marL="0" indent="1371350">
              <a:lnSpc>
                <a:spcPts val="1800"/>
              </a:lnSpc>
              <a:spcBef>
                <a:spcPts val="1200"/>
              </a:spcBef>
              <a:buSzTx/>
              <a:buFontTx/>
              <a:buNone/>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6_Section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 name="Image"/>
          <p:cNvSpPr>
            <a:spLocks noGrp="1"/>
          </p:cNvSpPr>
          <p:nvPr>
            <p:ph type="pic" idx="13"/>
          </p:nvPr>
        </p:nvSpPr>
        <p:spPr>
          <a:xfrm>
            <a:off x="4573166" y="2"/>
            <a:ext cx="4570834" cy="6856102"/>
          </a:xfrm>
          <a:prstGeom prst="rect">
            <a:avLst/>
          </a:prstGeom>
        </p:spPr>
        <p:txBody>
          <a:bodyPr lIns="91439" tIns="45719" rIns="91439" bIns="45719"/>
          <a:lstStyle/>
          <a:p>
            <a:endParaRPr/>
          </a:p>
        </p:txBody>
      </p:sp>
      <p:sp>
        <p:nvSpPr>
          <p:cNvPr id="168" name="Title Text"/>
          <p:cNvSpPr txBox="1">
            <a:spLocks noGrp="1"/>
          </p:cNvSpPr>
          <p:nvPr>
            <p:ph type="title"/>
          </p:nvPr>
        </p:nvSpPr>
        <p:spPr>
          <a:xfrm>
            <a:off x="-86497" y="259493"/>
            <a:ext cx="4376662" cy="1572618"/>
          </a:xfrm>
          <a:prstGeom prst="rect">
            <a:avLst/>
          </a:prstGeom>
          <a:solidFill>
            <a:srgbClr val="FFFFFF"/>
          </a:solidFill>
        </p:spPr>
        <p:txBody>
          <a:bodyPr lIns="182879" tIns="182879" rIns="182879" bIns="182879"/>
          <a:lstStyle>
            <a:lvl1pPr defTabSz="914400">
              <a:defRPr sz="4400" b="0">
                <a:solidFill>
                  <a:srgbClr val="333399"/>
                </a:solidFill>
                <a:effectLst>
                  <a:outerShdw blurRad="38100" dist="38100" dir="2700000" rotWithShape="0">
                    <a:srgbClr val="C0C0C0"/>
                  </a:outerShdw>
                </a:effectLst>
                <a:latin typeface="+mj-lt"/>
                <a:ea typeface="+mj-ea"/>
                <a:cs typeface="+mj-cs"/>
                <a:sym typeface="Arial"/>
              </a:defRPr>
            </a:lvl1pPr>
          </a:lstStyle>
          <a:p>
            <a:r>
              <a:t>Title Text</a:t>
            </a:r>
          </a:p>
        </p:txBody>
      </p:sp>
      <p:sp>
        <p:nvSpPr>
          <p:cNvPr id="169" name="Body Level One…"/>
          <p:cNvSpPr txBox="1">
            <a:spLocks noGrp="1"/>
          </p:cNvSpPr>
          <p:nvPr>
            <p:ph type="body" sz="half" idx="1"/>
          </p:nvPr>
        </p:nvSpPr>
        <p:spPr>
          <a:xfrm>
            <a:off x="365759" y="2005533"/>
            <a:ext cx="3924405" cy="4556632"/>
          </a:xfrm>
          <a:prstGeom prst="rect">
            <a:avLst/>
          </a:prstGeom>
        </p:spPr>
        <p:txBody>
          <a:bodyPr>
            <a:normAutofit/>
          </a:bodyPr>
          <a:lstStyle>
            <a:lvl1pPr marL="342900" indent="-342900">
              <a:lnSpc>
                <a:spcPts val="1800"/>
              </a:lnSpc>
              <a:spcBef>
                <a:spcPts val="1200"/>
              </a:spcBef>
              <a:buClr>
                <a:srgbClr val="FFFFFF"/>
              </a:buClr>
              <a:defRPr sz="2000">
                <a:solidFill>
                  <a:srgbClr val="FFFFFF"/>
                </a:solidFill>
                <a:latin typeface="Calibri"/>
                <a:ea typeface="Calibri"/>
                <a:cs typeface="Calibri"/>
                <a:sym typeface="Calibri"/>
              </a:defRPr>
            </a:lvl1pPr>
            <a:lvl2pPr marL="685736" indent="-342900">
              <a:lnSpc>
                <a:spcPts val="1800"/>
              </a:lnSpc>
              <a:spcBef>
                <a:spcPts val="1200"/>
              </a:spcBef>
              <a:buClr>
                <a:srgbClr val="FFFFFF"/>
              </a:buClr>
              <a:defRPr sz="2000">
                <a:solidFill>
                  <a:srgbClr val="FFFFFF"/>
                </a:solidFill>
                <a:latin typeface="Calibri"/>
                <a:ea typeface="Calibri"/>
                <a:cs typeface="Calibri"/>
                <a:sym typeface="Calibri"/>
              </a:defRPr>
            </a:lvl2pPr>
            <a:lvl3pPr marL="1028575" indent="-342900">
              <a:lnSpc>
                <a:spcPts val="1800"/>
              </a:lnSpc>
              <a:spcBef>
                <a:spcPts val="1200"/>
              </a:spcBef>
              <a:buClr>
                <a:srgbClr val="FFFFFF"/>
              </a:buClr>
              <a:defRPr sz="2000">
                <a:solidFill>
                  <a:srgbClr val="FFFFFF"/>
                </a:solidFill>
                <a:latin typeface="Calibri"/>
                <a:ea typeface="Calibri"/>
                <a:cs typeface="Calibri"/>
                <a:sym typeface="Calibri"/>
              </a:defRPr>
            </a:lvl3pPr>
            <a:lvl4pPr marL="1371412" indent="-342900">
              <a:lnSpc>
                <a:spcPts val="1800"/>
              </a:lnSpc>
              <a:spcBef>
                <a:spcPts val="1200"/>
              </a:spcBef>
              <a:buClr>
                <a:srgbClr val="FFFFFF"/>
              </a:buClr>
              <a:defRPr sz="2000">
                <a:solidFill>
                  <a:srgbClr val="FFFFFF"/>
                </a:solidFill>
                <a:latin typeface="Calibri"/>
                <a:ea typeface="Calibri"/>
                <a:cs typeface="Calibri"/>
                <a:sym typeface="Calibri"/>
              </a:defRPr>
            </a:lvl4pPr>
            <a:lvl5pPr marL="1714250" indent="-342900">
              <a:lnSpc>
                <a:spcPts val="1800"/>
              </a:lnSpc>
              <a:spcBef>
                <a:spcPts val="1200"/>
              </a:spcBef>
              <a:buClr>
                <a:srgbClr val="FFFFFF"/>
              </a:buClr>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Content+PhotoLef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 name="Image"/>
          <p:cNvSpPr>
            <a:spLocks noGrp="1"/>
          </p:cNvSpPr>
          <p:nvPr>
            <p:ph type="pic" sz="half" idx="13"/>
          </p:nvPr>
        </p:nvSpPr>
        <p:spPr>
          <a:xfrm>
            <a:off x="317499" y="1352390"/>
            <a:ext cx="4760913" cy="5163672"/>
          </a:xfrm>
          <a:prstGeom prst="rect">
            <a:avLst/>
          </a:prstGeom>
        </p:spPr>
        <p:txBody>
          <a:bodyPr lIns="91439" tIns="45719" rIns="91439" bIns="45719"/>
          <a:lstStyle/>
          <a:p>
            <a:endParaRPr/>
          </a:p>
        </p:txBody>
      </p:sp>
      <p:sp>
        <p:nvSpPr>
          <p:cNvPr id="178" name="Title Text"/>
          <p:cNvSpPr txBox="1">
            <a:spLocks noGrp="1"/>
          </p:cNvSpPr>
          <p:nvPr>
            <p:ph type="title"/>
          </p:nvPr>
        </p:nvSpPr>
        <p:spPr>
          <a:xfrm>
            <a:off x="-123569" y="250875"/>
            <a:ext cx="9005884" cy="811808"/>
          </a:xfrm>
          <a:prstGeom prst="rect">
            <a:avLst/>
          </a:prstGeom>
          <a:solidFill>
            <a:srgbClr val="006C92"/>
          </a:solidFill>
        </p:spPr>
        <p:txBody>
          <a:bodyPr/>
          <a:lstStyle>
            <a:lvl1pPr algn="l">
              <a:lnSpc>
                <a:spcPts val="2600"/>
              </a:lnSpc>
              <a:defRPr sz="3000" cap="all">
                <a:solidFill>
                  <a:srgbClr val="FFFFFF"/>
                </a:solidFill>
                <a:latin typeface="calibri"/>
                <a:ea typeface="calibri"/>
                <a:cs typeface="calibri"/>
                <a:sym typeface="calibri"/>
              </a:defRPr>
            </a:lvl1pPr>
          </a:lstStyle>
          <a:p>
            <a:r>
              <a:t>Title Text</a:t>
            </a:r>
          </a:p>
        </p:txBody>
      </p:sp>
      <p:sp>
        <p:nvSpPr>
          <p:cNvPr id="179" name="Body Level One…"/>
          <p:cNvSpPr txBox="1">
            <a:spLocks noGrp="1"/>
          </p:cNvSpPr>
          <p:nvPr>
            <p:ph type="body" sz="half" idx="1"/>
          </p:nvPr>
        </p:nvSpPr>
        <p:spPr>
          <a:xfrm>
            <a:off x="5293893" y="1352390"/>
            <a:ext cx="3588422" cy="5163672"/>
          </a:xfrm>
          <a:prstGeom prst="rect">
            <a:avLst/>
          </a:prstGeom>
        </p:spPr>
        <p:txBody>
          <a:bodyPr>
            <a:normAutofit/>
          </a:bodyPr>
          <a:lstStyle>
            <a:lvl1pPr marL="0" indent="0">
              <a:lnSpc>
                <a:spcPts val="1800"/>
              </a:lnSpc>
              <a:spcBef>
                <a:spcPts val="1200"/>
              </a:spcBef>
              <a:buSzTx/>
              <a:buFontTx/>
              <a:buNone/>
              <a:defRPr sz="2000">
                <a:solidFill>
                  <a:srgbClr val="006C92"/>
                </a:solidFill>
                <a:latin typeface="Calibri"/>
                <a:ea typeface="Calibri"/>
                <a:cs typeface="Calibri"/>
                <a:sym typeface="Calibri"/>
              </a:defRPr>
            </a:lvl1pPr>
            <a:lvl2pPr marL="0" indent="342836">
              <a:lnSpc>
                <a:spcPts val="1800"/>
              </a:lnSpc>
              <a:spcBef>
                <a:spcPts val="1200"/>
              </a:spcBef>
              <a:buSzTx/>
              <a:buFontTx/>
              <a:buNone/>
              <a:defRPr sz="2000">
                <a:solidFill>
                  <a:srgbClr val="006C92"/>
                </a:solidFill>
                <a:latin typeface="Calibri"/>
                <a:ea typeface="Calibri"/>
                <a:cs typeface="Calibri"/>
                <a:sym typeface="Calibri"/>
              </a:defRPr>
            </a:lvl2pPr>
            <a:lvl3pPr marL="0" indent="685675">
              <a:lnSpc>
                <a:spcPts val="1800"/>
              </a:lnSpc>
              <a:spcBef>
                <a:spcPts val="1200"/>
              </a:spcBef>
              <a:buSzTx/>
              <a:buFontTx/>
              <a:buNone/>
              <a:defRPr sz="2000">
                <a:solidFill>
                  <a:srgbClr val="006C92"/>
                </a:solidFill>
                <a:latin typeface="Calibri"/>
                <a:ea typeface="Calibri"/>
                <a:cs typeface="Calibri"/>
                <a:sym typeface="Calibri"/>
              </a:defRPr>
            </a:lvl3pPr>
            <a:lvl4pPr marL="0" indent="1028512">
              <a:lnSpc>
                <a:spcPts val="1800"/>
              </a:lnSpc>
              <a:spcBef>
                <a:spcPts val="1200"/>
              </a:spcBef>
              <a:buSzTx/>
              <a:buFontTx/>
              <a:buNone/>
              <a:defRPr sz="2000">
                <a:solidFill>
                  <a:srgbClr val="006C92"/>
                </a:solidFill>
                <a:latin typeface="Calibri"/>
                <a:ea typeface="Calibri"/>
                <a:cs typeface="Calibri"/>
                <a:sym typeface="Calibri"/>
              </a:defRPr>
            </a:lvl4pPr>
            <a:lvl5pPr marL="0" indent="1371350">
              <a:lnSpc>
                <a:spcPts val="1800"/>
              </a:lnSpc>
              <a:spcBef>
                <a:spcPts val="1200"/>
              </a:spcBef>
              <a:buSzTx/>
              <a:buFontTx/>
              <a:buNone/>
              <a:defRPr sz="2000">
                <a:solidFill>
                  <a:srgbClr val="006C92"/>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Content+PhotoLef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 name="Image"/>
          <p:cNvSpPr>
            <a:spLocks noGrp="1"/>
          </p:cNvSpPr>
          <p:nvPr>
            <p:ph type="pic" sz="half" idx="13"/>
          </p:nvPr>
        </p:nvSpPr>
        <p:spPr>
          <a:xfrm>
            <a:off x="317499" y="1352390"/>
            <a:ext cx="4760913" cy="5163672"/>
          </a:xfrm>
          <a:prstGeom prst="rect">
            <a:avLst/>
          </a:prstGeom>
        </p:spPr>
        <p:txBody>
          <a:bodyPr lIns="91439" tIns="45719" rIns="91439" bIns="45719"/>
          <a:lstStyle/>
          <a:p>
            <a:endParaRPr/>
          </a:p>
        </p:txBody>
      </p:sp>
      <p:sp>
        <p:nvSpPr>
          <p:cNvPr id="188" name="Title Text"/>
          <p:cNvSpPr txBox="1">
            <a:spLocks noGrp="1"/>
          </p:cNvSpPr>
          <p:nvPr>
            <p:ph type="title"/>
          </p:nvPr>
        </p:nvSpPr>
        <p:spPr>
          <a:xfrm>
            <a:off x="-123569" y="250875"/>
            <a:ext cx="9005884" cy="811808"/>
          </a:xfrm>
          <a:prstGeom prst="rect">
            <a:avLst/>
          </a:prstGeom>
          <a:solidFill>
            <a:srgbClr val="FFFFFF"/>
          </a:solidFill>
        </p:spPr>
        <p:txBody>
          <a:bodyPr/>
          <a:lstStyle>
            <a:lvl1pPr algn="l">
              <a:lnSpc>
                <a:spcPts val="2600"/>
              </a:lnSpc>
              <a:defRPr sz="3000" cap="all">
                <a:solidFill>
                  <a:srgbClr val="13294A"/>
                </a:solidFill>
                <a:latin typeface="calibri"/>
                <a:ea typeface="calibri"/>
                <a:cs typeface="calibri"/>
                <a:sym typeface="calibri"/>
              </a:defRPr>
            </a:lvl1pPr>
          </a:lstStyle>
          <a:p>
            <a:r>
              <a:t>Title Text</a:t>
            </a:r>
          </a:p>
        </p:txBody>
      </p:sp>
      <p:sp>
        <p:nvSpPr>
          <p:cNvPr id="189" name="Body Level One…"/>
          <p:cNvSpPr txBox="1">
            <a:spLocks noGrp="1"/>
          </p:cNvSpPr>
          <p:nvPr>
            <p:ph type="body" sz="half" idx="1"/>
          </p:nvPr>
        </p:nvSpPr>
        <p:spPr>
          <a:xfrm>
            <a:off x="5293893" y="1352390"/>
            <a:ext cx="3588422" cy="5163672"/>
          </a:xfrm>
          <a:prstGeom prst="rect">
            <a:avLst/>
          </a:prstGeom>
        </p:spPr>
        <p:txBody>
          <a:bodyPr>
            <a:normAutofit/>
          </a:bodyPr>
          <a:lstStyle>
            <a:lvl1pPr marL="0" indent="0">
              <a:lnSpc>
                <a:spcPts val="1800"/>
              </a:lnSpc>
              <a:spcBef>
                <a:spcPts val="1200"/>
              </a:spcBef>
              <a:buSzTx/>
              <a:buFontTx/>
              <a:buNone/>
              <a:defRPr sz="2000">
                <a:solidFill>
                  <a:srgbClr val="FFFFFF"/>
                </a:solidFill>
                <a:latin typeface="Calibri"/>
                <a:ea typeface="Calibri"/>
                <a:cs typeface="Calibri"/>
                <a:sym typeface="Calibri"/>
              </a:defRPr>
            </a:lvl1pPr>
            <a:lvl2pPr marL="0" indent="342836">
              <a:lnSpc>
                <a:spcPts val="1800"/>
              </a:lnSpc>
              <a:spcBef>
                <a:spcPts val="1200"/>
              </a:spcBef>
              <a:buSzTx/>
              <a:buFontTx/>
              <a:buNone/>
              <a:defRPr sz="2000">
                <a:solidFill>
                  <a:srgbClr val="FFFFFF"/>
                </a:solidFill>
                <a:latin typeface="Calibri"/>
                <a:ea typeface="Calibri"/>
                <a:cs typeface="Calibri"/>
                <a:sym typeface="Calibri"/>
              </a:defRPr>
            </a:lvl2pPr>
            <a:lvl3pPr marL="0" indent="685675">
              <a:lnSpc>
                <a:spcPts val="1800"/>
              </a:lnSpc>
              <a:spcBef>
                <a:spcPts val="1200"/>
              </a:spcBef>
              <a:buSzTx/>
              <a:buFontTx/>
              <a:buNone/>
              <a:defRPr sz="2000">
                <a:solidFill>
                  <a:srgbClr val="FFFFFF"/>
                </a:solidFill>
                <a:latin typeface="Calibri"/>
                <a:ea typeface="Calibri"/>
                <a:cs typeface="Calibri"/>
                <a:sym typeface="Calibri"/>
              </a:defRPr>
            </a:lvl3pPr>
            <a:lvl4pPr marL="0" indent="1028512">
              <a:lnSpc>
                <a:spcPts val="1800"/>
              </a:lnSpc>
              <a:spcBef>
                <a:spcPts val="1200"/>
              </a:spcBef>
              <a:buSzTx/>
              <a:buFontTx/>
              <a:buNone/>
              <a:defRPr sz="2000">
                <a:solidFill>
                  <a:srgbClr val="FFFFFF"/>
                </a:solidFill>
                <a:latin typeface="Calibri"/>
                <a:ea typeface="Calibri"/>
                <a:cs typeface="Calibri"/>
                <a:sym typeface="Calibri"/>
              </a:defRPr>
            </a:lvl4pPr>
            <a:lvl5pPr marL="0" indent="1371350">
              <a:lnSpc>
                <a:spcPts val="1800"/>
              </a:lnSpc>
              <a:spcBef>
                <a:spcPts val="1200"/>
              </a:spcBef>
              <a:buSzTx/>
              <a:buFontTx/>
              <a:buNone/>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Title+Content+PhotoLef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 name="Image"/>
          <p:cNvSpPr>
            <a:spLocks noGrp="1"/>
          </p:cNvSpPr>
          <p:nvPr>
            <p:ph type="pic" sz="half" idx="13"/>
          </p:nvPr>
        </p:nvSpPr>
        <p:spPr>
          <a:xfrm>
            <a:off x="317499" y="1352390"/>
            <a:ext cx="4760913" cy="5163672"/>
          </a:xfrm>
          <a:prstGeom prst="rect">
            <a:avLst/>
          </a:prstGeom>
        </p:spPr>
        <p:txBody>
          <a:bodyPr lIns="91439" tIns="45719" rIns="91439" bIns="45719"/>
          <a:lstStyle/>
          <a:p>
            <a:endParaRPr/>
          </a:p>
        </p:txBody>
      </p:sp>
      <p:sp>
        <p:nvSpPr>
          <p:cNvPr id="198" name="Title Text"/>
          <p:cNvSpPr txBox="1">
            <a:spLocks noGrp="1"/>
          </p:cNvSpPr>
          <p:nvPr>
            <p:ph type="title"/>
          </p:nvPr>
        </p:nvSpPr>
        <p:spPr>
          <a:xfrm>
            <a:off x="-123569" y="250875"/>
            <a:ext cx="9005884" cy="811808"/>
          </a:xfrm>
          <a:prstGeom prst="rect">
            <a:avLst/>
          </a:prstGeom>
          <a:solidFill>
            <a:srgbClr val="FFFFFF"/>
          </a:solidFill>
        </p:spPr>
        <p:txBody>
          <a:bodyPr/>
          <a:lstStyle>
            <a:lvl1pPr algn="l">
              <a:lnSpc>
                <a:spcPts val="2600"/>
              </a:lnSpc>
              <a:defRPr sz="3000" cap="all">
                <a:solidFill>
                  <a:srgbClr val="006C92"/>
                </a:solidFill>
                <a:latin typeface="calibri"/>
                <a:ea typeface="calibri"/>
                <a:cs typeface="calibri"/>
                <a:sym typeface="calibri"/>
              </a:defRPr>
            </a:lvl1pPr>
          </a:lstStyle>
          <a:p>
            <a:r>
              <a:t>Title Text</a:t>
            </a:r>
          </a:p>
        </p:txBody>
      </p:sp>
      <p:sp>
        <p:nvSpPr>
          <p:cNvPr id="199" name="Body Level One…"/>
          <p:cNvSpPr txBox="1">
            <a:spLocks noGrp="1"/>
          </p:cNvSpPr>
          <p:nvPr>
            <p:ph type="body" sz="half" idx="1"/>
          </p:nvPr>
        </p:nvSpPr>
        <p:spPr>
          <a:xfrm>
            <a:off x="5293893" y="1352390"/>
            <a:ext cx="3588422" cy="5163672"/>
          </a:xfrm>
          <a:prstGeom prst="rect">
            <a:avLst/>
          </a:prstGeom>
        </p:spPr>
        <p:txBody>
          <a:bodyPr>
            <a:normAutofit/>
          </a:bodyPr>
          <a:lstStyle>
            <a:lvl1pPr marL="342900" indent="-342900">
              <a:lnSpc>
                <a:spcPts val="1800"/>
              </a:lnSpc>
              <a:spcBef>
                <a:spcPts val="1200"/>
              </a:spcBef>
              <a:buClr>
                <a:srgbClr val="FFFFFF"/>
              </a:buClr>
              <a:defRPr sz="2000">
                <a:solidFill>
                  <a:srgbClr val="FFFFFF"/>
                </a:solidFill>
                <a:latin typeface="Calibri"/>
                <a:ea typeface="Calibri"/>
                <a:cs typeface="Calibri"/>
                <a:sym typeface="Calibri"/>
              </a:defRPr>
            </a:lvl1pPr>
            <a:lvl2pPr marL="685736" indent="-342900">
              <a:lnSpc>
                <a:spcPts val="1800"/>
              </a:lnSpc>
              <a:spcBef>
                <a:spcPts val="1200"/>
              </a:spcBef>
              <a:buClr>
                <a:srgbClr val="FFFFFF"/>
              </a:buClr>
              <a:defRPr sz="2000">
                <a:solidFill>
                  <a:srgbClr val="FFFFFF"/>
                </a:solidFill>
                <a:latin typeface="Calibri"/>
                <a:ea typeface="Calibri"/>
                <a:cs typeface="Calibri"/>
                <a:sym typeface="Calibri"/>
              </a:defRPr>
            </a:lvl2pPr>
            <a:lvl3pPr marL="1028575" indent="-342900">
              <a:lnSpc>
                <a:spcPts val="1800"/>
              </a:lnSpc>
              <a:spcBef>
                <a:spcPts val="1200"/>
              </a:spcBef>
              <a:buClr>
                <a:srgbClr val="FFFFFF"/>
              </a:buClr>
              <a:defRPr sz="2000">
                <a:solidFill>
                  <a:srgbClr val="FFFFFF"/>
                </a:solidFill>
                <a:latin typeface="Calibri"/>
                <a:ea typeface="Calibri"/>
                <a:cs typeface="Calibri"/>
                <a:sym typeface="Calibri"/>
              </a:defRPr>
            </a:lvl3pPr>
            <a:lvl4pPr marL="1371412" indent="-342900">
              <a:lnSpc>
                <a:spcPts val="1800"/>
              </a:lnSpc>
              <a:spcBef>
                <a:spcPts val="1200"/>
              </a:spcBef>
              <a:buClr>
                <a:srgbClr val="FFFFFF"/>
              </a:buClr>
              <a:defRPr sz="2000">
                <a:solidFill>
                  <a:srgbClr val="FFFFFF"/>
                </a:solidFill>
                <a:latin typeface="Calibri"/>
                <a:ea typeface="Calibri"/>
                <a:cs typeface="Calibri"/>
                <a:sym typeface="Calibri"/>
              </a:defRPr>
            </a:lvl4pPr>
            <a:lvl5pPr marL="1714250" indent="-342900">
              <a:lnSpc>
                <a:spcPts val="1800"/>
              </a:lnSpc>
              <a:spcBef>
                <a:spcPts val="1200"/>
              </a:spcBef>
              <a:buClr>
                <a:srgbClr val="FFFFFF"/>
              </a:buClr>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3_Title+Content+PhotoLef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 name="Image"/>
          <p:cNvSpPr>
            <a:spLocks noGrp="1"/>
          </p:cNvSpPr>
          <p:nvPr>
            <p:ph type="pic" sz="half" idx="13"/>
          </p:nvPr>
        </p:nvSpPr>
        <p:spPr>
          <a:xfrm>
            <a:off x="4149206" y="1352390"/>
            <a:ext cx="4733107" cy="5163672"/>
          </a:xfrm>
          <a:prstGeom prst="rect">
            <a:avLst/>
          </a:prstGeom>
        </p:spPr>
        <p:txBody>
          <a:bodyPr lIns="91439" tIns="45719" rIns="91439" bIns="45719"/>
          <a:lstStyle/>
          <a:p>
            <a:endParaRPr/>
          </a:p>
        </p:txBody>
      </p:sp>
      <p:sp>
        <p:nvSpPr>
          <p:cNvPr id="208" name="Title Text"/>
          <p:cNvSpPr txBox="1">
            <a:spLocks noGrp="1"/>
          </p:cNvSpPr>
          <p:nvPr>
            <p:ph type="title"/>
          </p:nvPr>
        </p:nvSpPr>
        <p:spPr>
          <a:xfrm>
            <a:off x="-123569" y="250875"/>
            <a:ext cx="9005884" cy="811808"/>
          </a:xfrm>
          <a:prstGeom prst="rect">
            <a:avLst/>
          </a:prstGeom>
          <a:solidFill>
            <a:srgbClr val="006C92"/>
          </a:solidFill>
        </p:spPr>
        <p:txBody>
          <a:bodyPr/>
          <a:lstStyle>
            <a:lvl1pPr algn="l">
              <a:lnSpc>
                <a:spcPts val="2600"/>
              </a:lnSpc>
              <a:defRPr sz="3000" cap="all">
                <a:solidFill>
                  <a:srgbClr val="FFFFFF"/>
                </a:solidFill>
                <a:latin typeface="calibri"/>
                <a:ea typeface="calibri"/>
                <a:cs typeface="calibri"/>
                <a:sym typeface="calibri"/>
              </a:defRPr>
            </a:lvl1pPr>
          </a:lstStyle>
          <a:p>
            <a:r>
              <a:t>Title Text</a:t>
            </a:r>
          </a:p>
        </p:txBody>
      </p:sp>
      <p:sp>
        <p:nvSpPr>
          <p:cNvPr id="209" name="Body Level One…"/>
          <p:cNvSpPr txBox="1">
            <a:spLocks noGrp="1"/>
          </p:cNvSpPr>
          <p:nvPr>
            <p:ph type="body" sz="half" idx="1"/>
          </p:nvPr>
        </p:nvSpPr>
        <p:spPr>
          <a:xfrm>
            <a:off x="346509" y="1352390"/>
            <a:ext cx="3588421" cy="5163672"/>
          </a:xfrm>
          <a:prstGeom prst="rect">
            <a:avLst/>
          </a:prstGeom>
        </p:spPr>
        <p:txBody>
          <a:bodyPr>
            <a:normAutofit/>
          </a:bodyPr>
          <a:lstStyle>
            <a:lvl1pPr marL="0" indent="0">
              <a:lnSpc>
                <a:spcPts val="1800"/>
              </a:lnSpc>
              <a:spcBef>
                <a:spcPts val="1200"/>
              </a:spcBef>
              <a:buSzTx/>
              <a:buFontTx/>
              <a:buNone/>
              <a:defRPr sz="2000">
                <a:solidFill>
                  <a:srgbClr val="006C92"/>
                </a:solidFill>
                <a:latin typeface="Calibri"/>
                <a:ea typeface="Calibri"/>
                <a:cs typeface="Calibri"/>
                <a:sym typeface="Calibri"/>
              </a:defRPr>
            </a:lvl1pPr>
            <a:lvl2pPr marL="0" indent="342836">
              <a:lnSpc>
                <a:spcPts val="1800"/>
              </a:lnSpc>
              <a:spcBef>
                <a:spcPts val="1200"/>
              </a:spcBef>
              <a:buSzTx/>
              <a:buFontTx/>
              <a:buNone/>
              <a:defRPr sz="2000">
                <a:solidFill>
                  <a:srgbClr val="006C92"/>
                </a:solidFill>
                <a:latin typeface="Calibri"/>
                <a:ea typeface="Calibri"/>
                <a:cs typeface="Calibri"/>
                <a:sym typeface="Calibri"/>
              </a:defRPr>
            </a:lvl2pPr>
            <a:lvl3pPr marL="0" indent="685675">
              <a:lnSpc>
                <a:spcPts val="1800"/>
              </a:lnSpc>
              <a:spcBef>
                <a:spcPts val="1200"/>
              </a:spcBef>
              <a:buSzTx/>
              <a:buFontTx/>
              <a:buNone/>
              <a:defRPr sz="2000">
                <a:solidFill>
                  <a:srgbClr val="006C92"/>
                </a:solidFill>
                <a:latin typeface="Calibri"/>
                <a:ea typeface="Calibri"/>
                <a:cs typeface="Calibri"/>
                <a:sym typeface="Calibri"/>
              </a:defRPr>
            </a:lvl3pPr>
            <a:lvl4pPr marL="0" indent="1028512">
              <a:lnSpc>
                <a:spcPts val="1800"/>
              </a:lnSpc>
              <a:spcBef>
                <a:spcPts val="1200"/>
              </a:spcBef>
              <a:buSzTx/>
              <a:buFontTx/>
              <a:buNone/>
              <a:defRPr sz="2000">
                <a:solidFill>
                  <a:srgbClr val="006C92"/>
                </a:solidFill>
                <a:latin typeface="Calibri"/>
                <a:ea typeface="Calibri"/>
                <a:cs typeface="Calibri"/>
                <a:sym typeface="Calibri"/>
              </a:defRPr>
            </a:lvl4pPr>
            <a:lvl5pPr marL="0" indent="1371350">
              <a:lnSpc>
                <a:spcPts val="1800"/>
              </a:lnSpc>
              <a:spcBef>
                <a:spcPts val="1200"/>
              </a:spcBef>
              <a:buSzTx/>
              <a:buFontTx/>
              <a:buNone/>
              <a:defRPr sz="2000">
                <a:solidFill>
                  <a:srgbClr val="006C92"/>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4_Title+Content+PhotoLef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7" name="Image"/>
          <p:cNvSpPr>
            <a:spLocks noGrp="1"/>
          </p:cNvSpPr>
          <p:nvPr>
            <p:ph type="pic" sz="half" idx="13"/>
          </p:nvPr>
        </p:nvSpPr>
        <p:spPr>
          <a:xfrm>
            <a:off x="4149206" y="1367757"/>
            <a:ext cx="4700589" cy="5151765"/>
          </a:xfrm>
          <a:prstGeom prst="rect">
            <a:avLst/>
          </a:prstGeom>
        </p:spPr>
        <p:txBody>
          <a:bodyPr lIns="91439" tIns="45719" rIns="91439" bIns="45719"/>
          <a:lstStyle/>
          <a:p>
            <a:endParaRPr/>
          </a:p>
        </p:txBody>
      </p:sp>
      <p:sp>
        <p:nvSpPr>
          <p:cNvPr id="218" name="Title Text"/>
          <p:cNvSpPr txBox="1">
            <a:spLocks noGrp="1"/>
          </p:cNvSpPr>
          <p:nvPr>
            <p:ph type="title"/>
          </p:nvPr>
        </p:nvSpPr>
        <p:spPr>
          <a:xfrm>
            <a:off x="-123569" y="250875"/>
            <a:ext cx="9005884" cy="811808"/>
          </a:xfrm>
          <a:prstGeom prst="rect">
            <a:avLst/>
          </a:prstGeom>
          <a:solidFill>
            <a:srgbClr val="FFFFFF"/>
          </a:solidFill>
        </p:spPr>
        <p:txBody>
          <a:bodyPr/>
          <a:lstStyle>
            <a:lvl1pPr algn="l">
              <a:lnSpc>
                <a:spcPts val="2600"/>
              </a:lnSpc>
              <a:defRPr sz="3000" cap="all">
                <a:solidFill>
                  <a:srgbClr val="13294A"/>
                </a:solidFill>
                <a:latin typeface="calibri"/>
                <a:ea typeface="calibri"/>
                <a:cs typeface="calibri"/>
                <a:sym typeface="calibri"/>
              </a:defRPr>
            </a:lvl1pPr>
          </a:lstStyle>
          <a:p>
            <a:r>
              <a:t>Title Text</a:t>
            </a:r>
          </a:p>
        </p:txBody>
      </p:sp>
      <p:sp>
        <p:nvSpPr>
          <p:cNvPr id="219" name="Body Level One…"/>
          <p:cNvSpPr txBox="1">
            <a:spLocks noGrp="1"/>
          </p:cNvSpPr>
          <p:nvPr>
            <p:ph type="body" sz="half" idx="1"/>
          </p:nvPr>
        </p:nvSpPr>
        <p:spPr>
          <a:xfrm>
            <a:off x="346509" y="1367757"/>
            <a:ext cx="3588421" cy="5148303"/>
          </a:xfrm>
          <a:prstGeom prst="rect">
            <a:avLst/>
          </a:prstGeom>
        </p:spPr>
        <p:txBody>
          <a:bodyPr>
            <a:normAutofit/>
          </a:bodyPr>
          <a:lstStyle>
            <a:lvl1pPr marL="0" indent="0">
              <a:lnSpc>
                <a:spcPts val="1800"/>
              </a:lnSpc>
              <a:spcBef>
                <a:spcPts val="1200"/>
              </a:spcBef>
              <a:buSzTx/>
              <a:buFontTx/>
              <a:buNone/>
              <a:defRPr sz="2000">
                <a:solidFill>
                  <a:srgbClr val="FFFFFF"/>
                </a:solidFill>
                <a:latin typeface="Calibri"/>
                <a:ea typeface="Calibri"/>
                <a:cs typeface="Calibri"/>
                <a:sym typeface="Calibri"/>
              </a:defRPr>
            </a:lvl1pPr>
            <a:lvl2pPr marL="0" indent="342836">
              <a:lnSpc>
                <a:spcPts val="1800"/>
              </a:lnSpc>
              <a:spcBef>
                <a:spcPts val="1200"/>
              </a:spcBef>
              <a:buSzTx/>
              <a:buFontTx/>
              <a:buNone/>
              <a:defRPr sz="2000">
                <a:solidFill>
                  <a:srgbClr val="FFFFFF"/>
                </a:solidFill>
                <a:latin typeface="Calibri"/>
                <a:ea typeface="Calibri"/>
                <a:cs typeface="Calibri"/>
                <a:sym typeface="Calibri"/>
              </a:defRPr>
            </a:lvl2pPr>
            <a:lvl3pPr marL="0" indent="685675">
              <a:lnSpc>
                <a:spcPts val="1800"/>
              </a:lnSpc>
              <a:spcBef>
                <a:spcPts val="1200"/>
              </a:spcBef>
              <a:buSzTx/>
              <a:buFontTx/>
              <a:buNone/>
              <a:defRPr sz="2000">
                <a:solidFill>
                  <a:srgbClr val="FFFFFF"/>
                </a:solidFill>
                <a:latin typeface="Calibri"/>
                <a:ea typeface="Calibri"/>
                <a:cs typeface="Calibri"/>
                <a:sym typeface="Calibri"/>
              </a:defRPr>
            </a:lvl3pPr>
            <a:lvl4pPr marL="0" indent="1028512">
              <a:lnSpc>
                <a:spcPts val="1800"/>
              </a:lnSpc>
              <a:spcBef>
                <a:spcPts val="1200"/>
              </a:spcBef>
              <a:buSzTx/>
              <a:buFontTx/>
              <a:buNone/>
              <a:defRPr sz="2000">
                <a:solidFill>
                  <a:srgbClr val="FFFFFF"/>
                </a:solidFill>
                <a:latin typeface="Calibri"/>
                <a:ea typeface="Calibri"/>
                <a:cs typeface="Calibri"/>
                <a:sym typeface="Calibri"/>
              </a:defRPr>
            </a:lvl4pPr>
            <a:lvl5pPr marL="0" indent="1371350">
              <a:lnSpc>
                <a:spcPts val="1800"/>
              </a:lnSpc>
              <a:spcBef>
                <a:spcPts val="1200"/>
              </a:spcBef>
              <a:buSzTx/>
              <a:buFontTx/>
              <a:buNone/>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5_Title+Content+PhotoLef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 name="Image"/>
          <p:cNvSpPr>
            <a:spLocks noGrp="1"/>
          </p:cNvSpPr>
          <p:nvPr>
            <p:ph type="pic" sz="half" idx="13"/>
          </p:nvPr>
        </p:nvSpPr>
        <p:spPr>
          <a:xfrm>
            <a:off x="4149206" y="1367757"/>
            <a:ext cx="4700589" cy="5151765"/>
          </a:xfrm>
          <a:prstGeom prst="rect">
            <a:avLst/>
          </a:prstGeom>
        </p:spPr>
        <p:txBody>
          <a:bodyPr lIns="91439" tIns="45719" rIns="91439" bIns="45719"/>
          <a:lstStyle/>
          <a:p>
            <a:endParaRPr/>
          </a:p>
        </p:txBody>
      </p:sp>
      <p:sp>
        <p:nvSpPr>
          <p:cNvPr id="228" name="Title Text"/>
          <p:cNvSpPr txBox="1">
            <a:spLocks noGrp="1"/>
          </p:cNvSpPr>
          <p:nvPr>
            <p:ph type="title"/>
          </p:nvPr>
        </p:nvSpPr>
        <p:spPr>
          <a:xfrm>
            <a:off x="-123569" y="250875"/>
            <a:ext cx="9005884" cy="811808"/>
          </a:xfrm>
          <a:prstGeom prst="rect">
            <a:avLst/>
          </a:prstGeom>
          <a:solidFill>
            <a:srgbClr val="FFFFFF"/>
          </a:solidFill>
        </p:spPr>
        <p:txBody>
          <a:bodyPr/>
          <a:lstStyle>
            <a:lvl1pPr algn="l">
              <a:lnSpc>
                <a:spcPts val="2600"/>
              </a:lnSpc>
              <a:defRPr sz="3000" cap="all">
                <a:solidFill>
                  <a:srgbClr val="006C92"/>
                </a:solidFill>
                <a:latin typeface="calibri"/>
                <a:ea typeface="calibri"/>
                <a:cs typeface="calibri"/>
                <a:sym typeface="calibri"/>
              </a:defRPr>
            </a:lvl1pPr>
          </a:lstStyle>
          <a:p>
            <a:r>
              <a:t>Title Text</a:t>
            </a:r>
          </a:p>
        </p:txBody>
      </p:sp>
      <p:sp>
        <p:nvSpPr>
          <p:cNvPr id="229" name="Body Level One…"/>
          <p:cNvSpPr txBox="1">
            <a:spLocks noGrp="1"/>
          </p:cNvSpPr>
          <p:nvPr>
            <p:ph type="body" sz="half" idx="1"/>
          </p:nvPr>
        </p:nvSpPr>
        <p:spPr>
          <a:xfrm>
            <a:off x="346509" y="1367757"/>
            <a:ext cx="3588421" cy="5148303"/>
          </a:xfrm>
          <a:prstGeom prst="rect">
            <a:avLst/>
          </a:prstGeom>
        </p:spPr>
        <p:txBody>
          <a:bodyPr>
            <a:normAutofit/>
          </a:bodyPr>
          <a:lstStyle>
            <a:lvl1pPr marL="342900" indent="-342900">
              <a:lnSpc>
                <a:spcPts val="1800"/>
              </a:lnSpc>
              <a:spcBef>
                <a:spcPts val="1200"/>
              </a:spcBef>
              <a:buClr>
                <a:srgbClr val="FFFFFF"/>
              </a:buClr>
              <a:defRPr sz="2000">
                <a:solidFill>
                  <a:srgbClr val="FFFFFF"/>
                </a:solidFill>
                <a:latin typeface="Calibri"/>
                <a:ea typeface="Calibri"/>
                <a:cs typeface="Calibri"/>
                <a:sym typeface="Calibri"/>
              </a:defRPr>
            </a:lvl1pPr>
            <a:lvl2pPr marL="685736" indent="-342900">
              <a:lnSpc>
                <a:spcPts val="1800"/>
              </a:lnSpc>
              <a:spcBef>
                <a:spcPts val="1200"/>
              </a:spcBef>
              <a:buClr>
                <a:srgbClr val="FFFFFF"/>
              </a:buClr>
              <a:defRPr sz="2000">
                <a:solidFill>
                  <a:srgbClr val="FFFFFF"/>
                </a:solidFill>
                <a:latin typeface="Calibri"/>
                <a:ea typeface="Calibri"/>
                <a:cs typeface="Calibri"/>
                <a:sym typeface="Calibri"/>
              </a:defRPr>
            </a:lvl2pPr>
            <a:lvl3pPr marL="1028575" indent="-342900">
              <a:lnSpc>
                <a:spcPts val="1800"/>
              </a:lnSpc>
              <a:spcBef>
                <a:spcPts val="1200"/>
              </a:spcBef>
              <a:buClr>
                <a:srgbClr val="FFFFFF"/>
              </a:buClr>
              <a:defRPr sz="2000">
                <a:solidFill>
                  <a:srgbClr val="FFFFFF"/>
                </a:solidFill>
                <a:latin typeface="Calibri"/>
                <a:ea typeface="Calibri"/>
                <a:cs typeface="Calibri"/>
                <a:sym typeface="Calibri"/>
              </a:defRPr>
            </a:lvl3pPr>
            <a:lvl4pPr marL="1371412" indent="-342900">
              <a:lnSpc>
                <a:spcPts val="1800"/>
              </a:lnSpc>
              <a:spcBef>
                <a:spcPts val="1200"/>
              </a:spcBef>
              <a:buClr>
                <a:srgbClr val="FFFFFF"/>
              </a:buClr>
              <a:defRPr sz="2000">
                <a:solidFill>
                  <a:srgbClr val="FFFFFF"/>
                </a:solidFill>
                <a:latin typeface="Calibri"/>
                <a:ea typeface="Calibri"/>
                <a:cs typeface="Calibri"/>
                <a:sym typeface="Calibri"/>
              </a:defRPr>
            </a:lvl4pPr>
            <a:lvl5pPr marL="1714250" indent="-342900">
              <a:lnSpc>
                <a:spcPts val="1800"/>
              </a:lnSpc>
              <a:spcBef>
                <a:spcPts val="1200"/>
              </a:spcBef>
              <a:buClr>
                <a:srgbClr val="FFFFFF"/>
              </a:buClr>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 name="Image"/>
          <p:cNvSpPr>
            <a:spLocks noGrp="1"/>
          </p:cNvSpPr>
          <p:nvPr>
            <p:ph type="pic" idx="13"/>
          </p:nvPr>
        </p:nvSpPr>
        <p:spPr>
          <a:xfrm>
            <a:off x="274320" y="1313970"/>
            <a:ext cx="8607994" cy="3534655"/>
          </a:xfrm>
          <a:prstGeom prst="rect">
            <a:avLst/>
          </a:prstGeom>
        </p:spPr>
        <p:txBody>
          <a:bodyPr lIns="91439" tIns="45719" rIns="91439" bIns="45719"/>
          <a:lstStyle/>
          <a:p>
            <a:endParaRPr/>
          </a:p>
        </p:txBody>
      </p:sp>
      <p:sp>
        <p:nvSpPr>
          <p:cNvPr id="238" name="Title Text"/>
          <p:cNvSpPr txBox="1">
            <a:spLocks noGrp="1"/>
          </p:cNvSpPr>
          <p:nvPr>
            <p:ph type="title"/>
          </p:nvPr>
        </p:nvSpPr>
        <p:spPr>
          <a:xfrm>
            <a:off x="-123569" y="250875"/>
            <a:ext cx="9005884" cy="811808"/>
          </a:xfrm>
          <a:prstGeom prst="rect">
            <a:avLst/>
          </a:prstGeom>
          <a:solidFill>
            <a:srgbClr val="006C92"/>
          </a:solidFill>
        </p:spPr>
        <p:txBody>
          <a:bodyPr/>
          <a:lstStyle>
            <a:lvl1pPr algn="l">
              <a:lnSpc>
                <a:spcPts val="2600"/>
              </a:lnSpc>
              <a:defRPr sz="3000" cap="all">
                <a:solidFill>
                  <a:srgbClr val="FFFFFF"/>
                </a:solidFill>
                <a:latin typeface="calibri"/>
                <a:ea typeface="calibri"/>
                <a:cs typeface="calibri"/>
                <a:sym typeface="calibri"/>
              </a:defRPr>
            </a:lvl1pPr>
          </a:lstStyle>
          <a:p>
            <a:r>
              <a:t>Title Text</a:t>
            </a:r>
          </a:p>
        </p:txBody>
      </p:sp>
      <p:sp>
        <p:nvSpPr>
          <p:cNvPr id="239" name="Body Level One…"/>
          <p:cNvSpPr txBox="1">
            <a:spLocks noGrp="1"/>
          </p:cNvSpPr>
          <p:nvPr>
            <p:ph type="body" sz="quarter" idx="1"/>
          </p:nvPr>
        </p:nvSpPr>
        <p:spPr>
          <a:xfrm>
            <a:off x="274320" y="5099913"/>
            <a:ext cx="8607994" cy="1416149"/>
          </a:xfrm>
          <a:prstGeom prst="rect">
            <a:avLst/>
          </a:prstGeom>
        </p:spPr>
        <p:txBody>
          <a:bodyPr>
            <a:normAutofit/>
          </a:bodyPr>
          <a:lstStyle>
            <a:lvl1pPr marL="0" indent="0">
              <a:lnSpc>
                <a:spcPts val="1800"/>
              </a:lnSpc>
              <a:spcBef>
                <a:spcPts val="1200"/>
              </a:spcBef>
              <a:buSzTx/>
              <a:buFontTx/>
              <a:buNone/>
              <a:defRPr sz="2000">
                <a:solidFill>
                  <a:srgbClr val="006C92"/>
                </a:solidFill>
                <a:latin typeface="Calibri"/>
                <a:ea typeface="Calibri"/>
                <a:cs typeface="Calibri"/>
                <a:sym typeface="Calibri"/>
              </a:defRPr>
            </a:lvl1pPr>
            <a:lvl2pPr marL="0" indent="342836">
              <a:lnSpc>
                <a:spcPts val="1800"/>
              </a:lnSpc>
              <a:spcBef>
                <a:spcPts val="1200"/>
              </a:spcBef>
              <a:buSzTx/>
              <a:buFontTx/>
              <a:buNone/>
              <a:defRPr sz="2000">
                <a:solidFill>
                  <a:srgbClr val="006C92"/>
                </a:solidFill>
                <a:latin typeface="Calibri"/>
                <a:ea typeface="Calibri"/>
                <a:cs typeface="Calibri"/>
                <a:sym typeface="Calibri"/>
              </a:defRPr>
            </a:lvl2pPr>
            <a:lvl3pPr marL="0" indent="685675">
              <a:lnSpc>
                <a:spcPts val="1800"/>
              </a:lnSpc>
              <a:spcBef>
                <a:spcPts val="1200"/>
              </a:spcBef>
              <a:buSzTx/>
              <a:buFontTx/>
              <a:buNone/>
              <a:defRPr sz="2000">
                <a:solidFill>
                  <a:srgbClr val="006C92"/>
                </a:solidFill>
                <a:latin typeface="Calibri"/>
                <a:ea typeface="Calibri"/>
                <a:cs typeface="Calibri"/>
                <a:sym typeface="Calibri"/>
              </a:defRPr>
            </a:lvl3pPr>
            <a:lvl4pPr marL="0" indent="1028512">
              <a:lnSpc>
                <a:spcPts val="1800"/>
              </a:lnSpc>
              <a:spcBef>
                <a:spcPts val="1200"/>
              </a:spcBef>
              <a:buSzTx/>
              <a:buFontTx/>
              <a:buNone/>
              <a:defRPr sz="2000">
                <a:solidFill>
                  <a:srgbClr val="006C92"/>
                </a:solidFill>
                <a:latin typeface="Calibri"/>
                <a:ea typeface="Calibri"/>
                <a:cs typeface="Calibri"/>
                <a:sym typeface="Calibri"/>
              </a:defRPr>
            </a:lvl4pPr>
            <a:lvl5pPr marL="0" indent="1371350">
              <a:lnSpc>
                <a:spcPts val="1800"/>
              </a:lnSpc>
              <a:spcBef>
                <a:spcPts val="1200"/>
              </a:spcBef>
              <a:buSzTx/>
              <a:buFontTx/>
              <a:buNone/>
              <a:defRPr sz="2000">
                <a:solidFill>
                  <a:srgbClr val="006C92"/>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 name="Image"/>
          <p:cNvSpPr>
            <a:spLocks noGrp="1"/>
          </p:cNvSpPr>
          <p:nvPr>
            <p:ph type="pic" idx="13"/>
          </p:nvPr>
        </p:nvSpPr>
        <p:spPr>
          <a:xfrm>
            <a:off x="274320" y="1313970"/>
            <a:ext cx="8607994" cy="3534655"/>
          </a:xfrm>
          <a:prstGeom prst="rect">
            <a:avLst/>
          </a:prstGeom>
        </p:spPr>
        <p:txBody>
          <a:bodyPr lIns="91439" tIns="45719" rIns="91439" bIns="45719"/>
          <a:lstStyle/>
          <a:p>
            <a:endParaRPr/>
          </a:p>
        </p:txBody>
      </p:sp>
      <p:sp>
        <p:nvSpPr>
          <p:cNvPr id="248" name="Title Text"/>
          <p:cNvSpPr txBox="1">
            <a:spLocks noGrp="1"/>
          </p:cNvSpPr>
          <p:nvPr>
            <p:ph type="title"/>
          </p:nvPr>
        </p:nvSpPr>
        <p:spPr>
          <a:xfrm>
            <a:off x="-123569" y="250875"/>
            <a:ext cx="9005884" cy="811808"/>
          </a:xfrm>
          <a:prstGeom prst="rect">
            <a:avLst/>
          </a:prstGeom>
          <a:solidFill>
            <a:srgbClr val="FFFFFF"/>
          </a:solidFill>
        </p:spPr>
        <p:txBody>
          <a:bodyPr/>
          <a:lstStyle>
            <a:lvl1pPr algn="l">
              <a:lnSpc>
                <a:spcPts val="2600"/>
              </a:lnSpc>
              <a:defRPr sz="3000" cap="all">
                <a:solidFill>
                  <a:srgbClr val="13294A"/>
                </a:solidFill>
                <a:latin typeface="calibri"/>
                <a:ea typeface="calibri"/>
                <a:cs typeface="calibri"/>
                <a:sym typeface="calibri"/>
              </a:defRPr>
            </a:lvl1pPr>
          </a:lstStyle>
          <a:p>
            <a:r>
              <a:t>Title Text</a:t>
            </a:r>
          </a:p>
        </p:txBody>
      </p:sp>
      <p:sp>
        <p:nvSpPr>
          <p:cNvPr id="249" name="Body Level One…"/>
          <p:cNvSpPr txBox="1">
            <a:spLocks noGrp="1"/>
          </p:cNvSpPr>
          <p:nvPr>
            <p:ph type="body" sz="quarter" idx="1"/>
          </p:nvPr>
        </p:nvSpPr>
        <p:spPr>
          <a:xfrm>
            <a:off x="274320" y="5099913"/>
            <a:ext cx="8607994" cy="1416149"/>
          </a:xfrm>
          <a:prstGeom prst="rect">
            <a:avLst/>
          </a:prstGeom>
        </p:spPr>
        <p:txBody>
          <a:bodyPr>
            <a:normAutofit/>
          </a:bodyPr>
          <a:lstStyle>
            <a:lvl1pPr marL="0" indent="0">
              <a:lnSpc>
                <a:spcPts val="1800"/>
              </a:lnSpc>
              <a:spcBef>
                <a:spcPts val="1200"/>
              </a:spcBef>
              <a:buSzTx/>
              <a:buFontTx/>
              <a:buNone/>
              <a:defRPr sz="2000">
                <a:solidFill>
                  <a:srgbClr val="FFFFFF"/>
                </a:solidFill>
                <a:latin typeface="Calibri"/>
                <a:ea typeface="Calibri"/>
                <a:cs typeface="Calibri"/>
                <a:sym typeface="Calibri"/>
              </a:defRPr>
            </a:lvl1pPr>
            <a:lvl2pPr marL="0" indent="342836">
              <a:lnSpc>
                <a:spcPts val="1800"/>
              </a:lnSpc>
              <a:spcBef>
                <a:spcPts val="1200"/>
              </a:spcBef>
              <a:buSzTx/>
              <a:buFontTx/>
              <a:buNone/>
              <a:defRPr sz="2000">
                <a:solidFill>
                  <a:srgbClr val="FFFFFF"/>
                </a:solidFill>
                <a:latin typeface="Calibri"/>
                <a:ea typeface="Calibri"/>
                <a:cs typeface="Calibri"/>
                <a:sym typeface="Calibri"/>
              </a:defRPr>
            </a:lvl2pPr>
            <a:lvl3pPr marL="0" indent="685675">
              <a:lnSpc>
                <a:spcPts val="1800"/>
              </a:lnSpc>
              <a:spcBef>
                <a:spcPts val="1200"/>
              </a:spcBef>
              <a:buSzTx/>
              <a:buFontTx/>
              <a:buNone/>
              <a:defRPr sz="2000">
                <a:solidFill>
                  <a:srgbClr val="FFFFFF"/>
                </a:solidFill>
                <a:latin typeface="Calibri"/>
                <a:ea typeface="Calibri"/>
                <a:cs typeface="Calibri"/>
                <a:sym typeface="Calibri"/>
              </a:defRPr>
            </a:lvl3pPr>
            <a:lvl4pPr marL="0" indent="1028512">
              <a:lnSpc>
                <a:spcPts val="1800"/>
              </a:lnSpc>
              <a:spcBef>
                <a:spcPts val="1200"/>
              </a:spcBef>
              <a:buSzTx/>
              <a:buFontTx/>
              <a:buNone/>
              <a:defRPr sz="2000">
                <a:solidFill>
                  <a:srgbClr val="FFFFFF"/>
                </a:solidFill>
                <a:latin typeface="Calibri"/>
                <a:ea typeface="Calibri"/>
                <a:cs typeface="Calibri"/>
                <a:sym typeface="Calibri"/>
              </a:defRPr>
            </a:lvl4pPr>
            <a:lvl5pPr marL="0" indent="1371350">
              <a:lnSpc>
                <a:spcPts val="1800"/>
              </a:lnSpc>
              <a:spcBef>
                <a:spcPts val="1200"/>
              </a:spcBef>
              <a:buSzTx/>
              <a:buFontTx/>
              <a:buNone/>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5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 name="Image"/>
          <p:cNvSpPr>
            <a:spLocks noGrp="1"/>
          </p:cNvSpPr>
          <p:nvPr>
            <p:ph type="pic" idx="13"/>
          </p:nvPr>
        </p:nvSpPr>
        <p:spPr>
          <a:xfrm>
            <a:off x="274320" y="1313970"/>
            <a:ext cx="8607994" cy="3534655"/>
          </a:xfrm>
          <a:prstGeom prst="rect">
            <a:avLst/>
          </a:prstGeom>
        </p:spPr>
        <p:txBody>
          <a:bodyPr lIns="91439" tIns="45719" rIns="91439" bIns="45719"/>
          <a:lstStyle/>
          <a:p>
            <a:endParaRPr/>
          </a:p>
        </p:txBody>
      </p:sp>
      <p:sp>
        <p:nvSpPr>
          <p:cNvPr id="258" name="Title Text"/>
          <p:cNvSpPr txBox="1">
            <a:spLocks noGrp="1"/>
          </p:cNvSpPr>
          <p:nvPr>
            <p:ph type="title"/>
          </p:nvPr>
        </p:nvSpPr>
        <p:spPr>
          <a:xfrm>
            <a:off x="-123569" y="250875"/>
            <a:ext cx="9005884" cy="811808"/>
          </a:xfrm>
          <a:prstGeom prst="rect">
            <a:avLst/>
          </a:prstGeom>
          <a:solidFill>
            <a:srgbClr val="FFFFFF"/>
          </a:solidFill>
        </p:spPr>
        <p:txBody>
          <a:bodyPr/>
          <a:lstStyle>
            <a:lvl1pPr algn="l">
              <a:lnSpc>
                <a:spcPts val="2600"/>
              </a:lnSpc>
              <a:defRPr sz="3000" cap="all">
                <a:solidFill>
                  <a:srgbClr val="006C92"/>
                </a:solidFill>
                <a:latin typeface="calibri"/>
                <a:ea typeface="calibri"/>
                <a:cs typeface="calibri"/>
                <a:sym typeface="calibri"/>
              </a:defRPr>
            </a:lvl1pPr>
          </a:lstStyle>
          <a:p>
            <a:r>
              <a:t>Title Text</a:t>
            </a:r>
          </a:p>
        </p:txBody>
      </p:sp>
      <p:sp>
        <p:nvSpPr>
          <p:cNvPr id="259" name="Body Level One…"/>
          <p:cNvSpPr txBox="1">
            <a:spLocks noGrp="1"/>
          </p:cNvSpPr>
          <p:nvPr>
            <p:ph type="body" sz="quarter" idx="1"/>
          </p:nvPr>
        </p:nvSpPr>
        <p:spPr>
          <a:xfrm>
            <a:off x="274320" y="5099913"/>
            <a:ext cx="8607994" cy="1416149"/>
          </a:xfrm>
          <a:prstGeom prst="rect">
            <a:avLst/>
          </a:prstGeom>
        </p:spPr>
        <p:txBody>
          <a:bodyPr>
            <a:normAutofit/>
          </a:bodyPr>
          <a:lstStyle>
            <a:lvl1pPr marL="342900" indent="-342900">
              <a:lnSpc>
                <a:spcPts val="1800"/>
              </a:lnSpc>
              <a:spcBef>
                <a:spcPts val="1200"/>
              </a:spcBef>
              <a:buClr>
                <a:srgbClr val="FFFFFF"/>
              </a:buClr>
              <a:defRPr sz="2000">
                <a:solidFill>
                  <a:srgbClr val="FFFFFF"/>
                </a:solidFill>
                <a:latin typeface="Calibri"/>
                <a:ea typeface="Calibri"/>
                <a:cs typeface="Calibri"/>
                <a:sym typeface="Calibri"/>
              </a:defRPr>
            </a:lvl1pPr>
            <a:lvl2pPr marL="685736" indent="-342900">
              <a:lnSpc>
                <a:spcPts val="1800"/>
              </a:lnSpc>
              <a:spcBef>
                <a:spcPts val="1200"/>
              </a:spcBef>
              <a:buClr>
                <a:srgbClr val="FFFFFF"/>
              </a:buClr>
              <a:defRPr sz="2000">
                <a:solidFill>
                  <a:srgbClr val="FFFFFF"/>
                </a:solidFill>
                <a:latin typeface="Calibri"/>
                <a:ea typeface="Calibri"/>
                <a:cs typeface="Calibri"/>
                <a:sym typeface="Calibri"/>
              </a:defRPr>
            </a:lvl2pPr>
            <a:lvl3pPr marL="1028575" indent="-342900">
              <a:lnSpc>
                <a:spcPts val="1800"/>
              </a:lnSpc>
              <a:spcBef>
                <a:spcPts val="1200"/>
              </a:spcBef>
              <a:buClr>
                <a:srgbClr val="FFFFFF"/>
              </a:buClr>
              <a:defRPr sz="2000">
                <a:solidFill>
                  <a:srgbClr val="FFFFFF"/>
                </a:solidFill>
                <a:latin typeface="Calibri"/>
                <a:ea typeface="Calibri"/>
                <a:cs typeface="Calibri"/>
                <a:sym typeface="Calibri"/>
              </a:defRPr>
            </a:lvl3pPr>
            <a:lvl4pPr marL="1371412" indent="-342900">
              <a:lnSpc>
                <a:spcPts val="1800"/>
              </a:lnSpc>
              <a:spcBef>
                <a:spcPts val="1200"/>
              </a:spcBef>
              <a:buClr>
                <a:srgbClr val="FFFFFF"/>
              </a:buClr>
              <a:defRPr sz="2000">
                <a:solidFill>
                  <a:srgbClr val="FFFFFF"/>
                </a:solidFill>
                <a:latin typeface="Calibri"/>
                <a:ea typeface="Calibri"/>
                <a:cs typeface="Calibri"/>
                <a:sym typeface="Calibri"/>
              </a:defRPr>
            </a:lvl4pPr>
            <a:lvl5pPr marL="1714250" indent="-342900">
              <a:lnSpc>
                <a:spcPts val="1800"/>
              </a:lnSpc>
              <a:spcBef>
                <a:spcPts val="1200"/>
              </a:spcBef>
              <a:buClr>
                <a:srgbClr val="FFFFFF"/>
              </a:buClr>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losing-Contact-White">
    <p:spTree>
      <p:nvGrpSpPr>
        <p:cNvPr id="1" name=""/>
        <p:cNvGrpSpPr/>
        <p:nvPr/>
      </p:nvGrpSpPr>
      <p:grpSpPr>
        <a:xfrm>
          <a:off x="0" y="0"/>
          <a:ext cx="0" cy="0"/>
          <a:chOff x="0" y="0"/>
          <a:chExt cx="0" cy="0"/>
        </a:xfrm>
      </p:grpSpPr>
      <p:sp>
        <p:nvSpPr>
          <p:cNvPr id="267" name="Body Level One…"/>
          <p:cNvSpPr txBox="1">
            <a:spLocks noGrp="1"/>
          </p:cNvSpPr>
          <p:nvPr>
            <p:ph type="body" idx="1"/>
          </p:nvPr>
        </p:nvSpPr>
        <p:spPr>
          <a:xfrm>
            <a:off x="324249" y="1076729"/>
            <a:ext cx="8520073" cy="5447017"/>
          </a:xfrm>
          <a:prstGeom prst="rect">
            <a:avLst/>
          </a:prstGeom>
        </p:spPr>
        <p:txBody>
          <a:bodyPr>
            <a:normAutofit/>
          </a:bodyPr>
          <a:lstStyle>
            <a:lvl1pPr marL="0" indent="0">
              <a:lnSpc>
                <a:spcPts val="2000"/>
              </a:lnSpc>
              <a:spcBef>
                <a:spcPts val="600"/>
              </a:spcBef>
              <a:buSzTx/>
              <a:buFontTx/>
              <a:buNone/>
              <a:defRPr sz="2000">
                <a:solidFill>
                  <a:srgbClr val="006C92"/>
                </a:solidFill>
                <a:latin typeface="Calibri"/>
                <a:ea typeface="Calibri"/>
                <a:cs typeface="Calibri"/>
                <a:sym typeface="Calibri"/>
              </a:defRPr>
            </a:lvl1pPr>
            <a:lvl2pPr marL="699961" indent="-357125">
              <a:lnSpc>
                <a:spcPts val="2000"/>
              </a:lnSpc>
              <a:spcBef>
                <a:spcPts val="600"/>
              </a:spcBef>
              <a:buFontTx/>
              <a:defRPr sz="2000">
                <a:solidFill>
                  <a:srgbClr val="006C92"/>
                </a:solidFill>
                <a:latin typeface="Calibri"/>
                <a:ea typeface="Calibri"/>
                <a:cs typeface="Calibri"/>
                <a:sym typeface="Calibri"/>
              </a:defRPr>
            </a:lvl2pPr>
            <a:lvl3pPr marL="997348" indent="-311672">
              <a:lnSpc>
                <a:spcPts val="2000"/>
              </a:lnSpc>
              <a:spcBef>
                <a:spcPts val="600"/>
              </a:spcBef>
              <a:buFontTx/>
              <a:defRPr sz="2000">
                <a:solidFill>
                  <a:srgbClr val="006C92"/>
                </a:solidFill>
                <a:latin typeface="Calibri"/>
                <a:ea typeface="Calibri"/>
                <a:cs typeface="Calibri"/>
                <a:sym typeface="Calibri"/>
              </a:defRPr>
            </a:lvl3pPr>
            <a:lvl4pPr marL="1409446" indent="-380933">
              <a:lnSpc>
                <a:spcPts val="2000"/>
              </a:lnSpc>
              <a:spcBef>
                <a:spcPts val="600"/>
              </a:spcBef>
              <a:buFontTx/>
              <a:defRPr sz="2000">
                <a:solidFill>
                  <a:srgbClr val="006C92"/>
                </a:solidFill>
                <a:latin typeface="Calibri"/>
                <a:ea typeface="Calibri"/>
                <a:cs typeface="Calibri"/>
                <a:sym typeface="Calibri"/>
              </a:defRPr>
            </a:lvl4pPr>
            <a:lvl5pPr marL="1752284" indent="-380933">
              <a:lnSpc>
                <a:spcPts val="2000"/>
              </a:lnSpc>
              <a:spcBef>
                <a:spcPts val="600"/>
              </a:spcBef>
              <a:buFontTx/>
              <a:defRPr sz="2000">
                <a:solidFill>
                  <a:srgbClr val="006C92"/>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8"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Custom Layout">
    <p:bg>
      <p:bgPr>
        <a:solidFill>
          <a:srgbClr val="182B49"/>
        </a:solidFill>
        <a:effectLst/>
      </p:bgPr>
    </p:bg>
    <p:spTree>
      <p:nvGrpSpPr>
        <p:cNvPr id="1" name=""/>
        <p:cNvGrpSpPr/>
        <p:nvPr/>
      </p:nvGrpSpPr>
      <p:grpSpPr>
        <a:xfrm>
          <a:off x="0" y="0"/>
          <a:ext cx="0" cy="0"/>
          <a:chOff x="0" y="0"/>
          <a:chExt cx="0" cy="0"/>
        </a:xfrm>
      </p:grpSpPr>
      <p:pic>
        <p:nvPicPr>
          <p:cNvPr id="275" name="image7.png" descr="image7.png"/>
          <p:cNvPicPr>
            <a:picLocks noChangeAspect="1"/>
          </p:cNvPicPr>
          <p:nvPr/>
        </p:nvPicPr>
        <p:blipFill>
          <a:blip r:embed="rId2"/>
          <a:stretch>
            <a:fillRect/>
          </a:stretch>
        </p:blipFill>
        <p:spPr>
          <a:xfrm>
            <a:off x="288698" y="372709"/>
            <a:ext cx="1530859" cy="291592"/>
          </a:xfrm>
          <a:prstGeom prst="rect">
            <a:avLst/>
          </a:prstGeom>
          <a:ln w="12700">
            <a:miter lim="400000"/>
          </a:ln>
        </p:spPr>
      </p:pic>
      <p:sp>
        <p:nvSpPr>
          <p:cNvPr id="276" name="Body Level One…"/>
          <p:cNvSpPr txBox="1">
            <a:spLocks noGrp="1"/>
          </p:cNvSpPr>
          <p:nvPr>
            <p:ph type="body" idx="1"/>
          </p:nvPr>
        </p:nvSpPr>
        <p:spPr>
          <a:xfrm>
            <a:off x="324249" y="1076729"/>
            <a:ext cx="8520073" cy="5447017"/>
          </a:xfrm>
          <a:prstGeom prst="rect">
            <a:avLst/>
          </a:prstGeom>
        </p:spPr>
        <p:txBody>
          <a:bodyPr>
            <a:normAutofit/>
          </a:bodyPr>
          <a:lstStyle>
            <a:lvl1pPr marL="0" indent="0">
              <a:lnSpc>
                <a:spcPts val="2000"/>
              </a:lnSpc>
              <a:spcBef>
                <a:spcPts val="600"/>
              </a:spcBef>
              <a:buSzTx/>
              <a:buFontTx/>
              <a:buNone/>
              <a:defRPr sz="2000">
                <a:solidFill>
                  <a:srgbClr val="FFFFFF"/>
                </a:solidFill>
                <a:latin typeface="Calibri"/>
                <a:ea typeface="Calibri"/>
                <a:cs typeface="Calibri"/>
                <a:sym typeface="Calibri"/>
              </a:defRPr>
            </a:lvl1pPr>
            <a:lvl2pPr marL="699961" indent="-357125">
              <a:lnSpc>
                <a:spcPts val="2000"/>
              </a:lnSpc>
              <a:spcBef>
                <a:spcPts val="600"/>
              </a:spcBef>
              <a:buFontTx/>
              <a:defRPr sz="2000">
                <a:solidFill>
                  <a:srgbClr val="FFFFFF"/>
                </a:solidFill>
                <a:latin typeface="Calibri"/>
                <a:ea typeface="Calibri"/>
                <a:cs typeface="Calibri"/>
                <a:sym typeface="Calibri"/>
              </a:defRPr>
            </a:lvl2pPr>
            <a:lvl3pPr marL="997348" indent="-311672">
              <a:lnSpc>
                <a:spcPts val="2000"/>
              </a:lnSpc>
              <a:spcBef>
                <a:spcPts val="600"/>
              </a:spcBef>
              <a:buFontTx/>
              <a:defRPr sz="2000">
                <a:solidFill>
                  <a:srgbClr val="FFFFFF"/>
                </a:solidFill>
                <a:latin typeface="Calibri"/>
                <a:ea typeface="Calibri"/>
                <a:cs typeface="Calibri"/>
                <a:sym typeface="Calibri"/>
              </a:defRPr>
            </a:lvl3pPr>
            <a:lvl4pPr marL="1409446" indent="-380933">
              <a:lnSpc>
                <a:spcPts val="2000"/>
              </a:lnSpc>
              <a:spcBef>
                <a:spcPts val="600"/>
              </a:spcBef>
              <a:buFontTx/>
              <a:defRPr sz="2000">
                <a:solidFill>
                  <a:srgbClr val="FFFFFF"/>
                </a:solidFill>
                <a:latin typeface="Calibri"/>
                <a:ea typeface="Calibri"/>
                <a:cs typeface="Calibri"/>
                <a:sym typeface="Calibri"/>
              </a:defRPr>
            </a:lvl4pPr>
            <a:lvl5pPr marL="1752284" indent="-380933">
              <a:lnSpc>
                <a:spcPts val="2000"/>
              </a:lnSpc>
              <a:spcBef>
                <a:spcPts val="600"/>
              </a:spcBef>
              <a:buFontTx/>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7"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3_Custom Layout">
    <p:bg>
      <p:bgPr>
        <a:solidFill>
          <a:srgbClr val="006A96"/>
        </a:solidFill>
        <a:effectLst/>
      </p:bgPr>
    </p:bg>
    <p:spTree>
      <p:nvGrpSpPr>
        <p:cNvPr id="1" name=""/>
        <p:cNvGrpSpPr/>
        <p:nvPr/>
      </p:nvGrpSpPr>
      <p:grpSpPr>
        <a:xfrm>
          <a:off x="0" y="0"/>
          <a:ext cx="0" cy="0"/>
          <a:chOff x="0" y="0"/>
          <a:chExt cx="0" cy="0"/>
        </a:xfrm>
      </p:grpSpPr>
      <p:pic>
        <p:nvPicPr>
          <p:cNvPr id="284" name="image7.png" descr="image7.png"/>
          <p:cNvPicPr>
            <a:picLocks noChangeAspect="1"/>
          </p:cNvPicPr>
          <p:nvPr/>
        </p:nvPicPr>
        <p:blipFill>
          <a:blip r:embed="rId2"/>
          <a:stretch>
            <a:fillRect/>
          </a:stretch>
        </p:blipFill>
        <p:spPr>
          <a:xfrm>
            <a:off x="288698" y="372709"/>
            <a:ext cx="1530859" cy="291592"/>
          </a:xfrm>
          <a:prstGeom prst="rect">
            <a:avLst/>
          </a:prstGeom>
          <a:ln w="12700">
            <a:miter lim="400000"/>
          </a:ln>
        </p:spPr>
      </p:pic>
      <p:sp>
        <p:nvSpPr>
          <p:cNvPr id="285" name="Body Level One…"/>
          <p:cNvSpPr txBox="1">
            <a:spLocks noGrp="1"/>
          </p:cNvSpPr>
          <p:nvPr>
            <p:ph type="body" idx="1"/>
          </p:nvPr>
        </p:nvSpPr>
        <p:spPr>
          <a:xfrm>
            <a:off x="324249" y="1076729"/>
            <a:ext cx="8520073" cy="5447017"/>
          </a:xfrm>
          <a:prstGeom prst="rect">
            <a:avLst/>
          </a:prstGeom>
        </p:spPr>
        <p:txBody>
          <a:bodyPr>
            <a:normAutofit/>
          </a:bodyPr>
          <a:lstStyle>
            <a:lvl1pPr marL="0" indent="0">
              <a:lnSpc>
                <a:spcPts val="2000"/>
              </a:lnSpc>
              <a:spcBef>
                <a:spcPts val="600"/>
              </a:spcBef>
              <a:buSzTx/>
              <a:buFontTx/>
              <a:buNone/>
              <a:defRPr sz="2000">
                <a:solidFill>
                  <a:srgbClr val="FFFFFF"/>
                </a:solidFill>
                <a:latin typeface="Calibri"/>
                <a:ea typeface="Calibri"/>
                <a:cs typeface="Calibri"/>
                <a:sym typeface="Calibri"/>
              </a:defRPr>
            </a:lvl1pPr>
            <a:lvl2pPr marL="699961" indent="-357125">
              <a:lnSpc>
                <a:spcPts val="2000"/>
              </a:lnSpc>
              <a:spcBef>
                <a:spcPts val="600"/>
              </a:spcBef>
              <a:buFontTx/>
              <a:defRPr sz="2000">
                <a:solidFill>
                  <a:srgbClr val="FFFFFF"/>
                </a:solidFill>
                <a:latin typeface="Calibri"/>
                <a:ea typeface="Calibri"/>
                <a:cs typeface="Calibri"/>
                <a:sym typeface="Calibri"/>
              </a:defRPr>
            </a:lvl2pPr>
            <a:lvl3pPr marL="997348" indent="-311672">
              <a:lnSpc>
                <a:spcPts val="2000"/>
              </a:lnSpc>
              <a:spcBef>
                <a:spcPts val="600"/>
              </a:spcBef>
              <a:buFontTx/>
              <a:defRPr sz="2000">
                <a:solidFill>
                  <a:srgbClr val="FFFFFF"/>
                </a:solidFill>
                <a:latin typeface="Calibri"/>
                <a:ea typeface="Calibri"/>
                <a:cs typeface="Calibri"/>
                <a:sym typeface="Calibri"/>
              </a:defRPr>
            </a:lvl3pPr>
            <a:lvl4pPr marL="1409446" indent="-380933">
              <a:lnSpc>
                <a:spcPts val="2000"/>
              </a:lnSpc>
              <a:spcBef>
                <a:spcPts val="600"/>
              </a:spcBef>
              <a:buFontTx/>
              <a:defRPr sz="2000">
                <a:solidFill>
                  <a:srgbClr val="FFFFFF"/>
                </a:solidFill>
                <a:latin typeface="Calibri"/>
                <a:ea typeface="Calibri"/>
                <a:cs typeface="Calibri"/>
                <a:sym typeface="Calibri"/>
              </a:defRPr>
            </a:lvl4pPr>
            <a:lvl5pPr marL="1752284" indent="-380933">
              <a:lnSpc>
                <a:spcPts val="2000"/>
              </a:lnSpc>
              <a:spcBef>
                <a:spcPts val="600"/>
              </a:spcBef>
              <a:buFontTx/>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86"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Slide - White+Se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7" name="image2.png" descr="image2.png"/>
          <p:cNvPicPr>
            <a:picLocks noChangeAspect="1"/>
          </p:cNvPicPr>
          <p:nvPr/>
        </p:nvPicPr>
        <p:blipFill>
          <a:blip r:embed="rId3"/>
          <a:stretch>
            <a:fillRect/>
          </a:stretch>
        </p:blipFill>
        <p:spPr>
          <a:xfrm>
            <a:off x="2125979" y="2948939"/>
            <a:ext cx="4892042" cy="960121"/>
          </a:xfrm>
          <a:prstGeom prst="rect">
            <a:avLst/>
          </a:prstGeom>
          <a:ln w="12700">
            <a:miter lim="400000"/>
          </a:ln>
        </p:spPr>
      </p:pic>
      <p:sp>
        <p:nvSpPr>
          <p:cNvPr id="28" name="Title Text"/>
          <p:cNvSpPr txBox="1">
            <a:spLocks noGrp="1"/>
          </p:cNvSpPr>
          <p:nvPr>
            <p:ph type="title"/>
          </p:nvPr>
        </p:nvSpPr>
        <p:spPr>
          <a:xfrm>
            <a:off x="288697" y="4188483"/>
            <a:ext cx="8573265" cy="1470026"/>
          </a:xfrm>
          <a:prstGeom prst="rect">
            <a:avLst/>
          </a:prstGeom>
        </p:spPr>
        <p:txBody>
          <a:bodyPr anchor="b"/>
          <a:lstStyle>
            <a:lvl1pPr algn="l">
              <a:lnSpc>
                <a:spcPts val="3000"/>
              </a:lnSpc>
              <a:defRPr sz="3600" cap="all">
                <a:solidFill>
                  <a:srgbClr val="006C92"/>
                </a:solidFill>
                <a:latin typeface="Calibri"/>
                <a:ea typeface="Calibri"/>
                <a:cs typeface="Calibri"/>
                <a:sym typeface="Calibri"/>
              </a:defRPr>
            </a:lvl1pPr>
          </a:lstStyle>
          <a:p>
            <a:r>
              <a:t>Title Text</a:t>
            </a:r>
          </a:p>
        </p:txBody>
      </p:sp>
      <p:sp>
        <p:nvSpPr>
          <p:cNvPr id="29" name="Body Level One…"/>
          <p:cNvSpPr txBox="1">
            <a:spLocks noGrp="1"/>
          </p:cNvSpPr>
          <p:nvPr>
            <p:ph type="body" sz="quarter" idx="1"/>
          </p:nvPr>
        </p:nvSpPr>
        <p:spPr>
          <a:xfrm>
            <a:off x="288697" y="5804704"/>
            <a:ext cx="8573265" cy="749777"/>
          </a:xfrm>
          <a:prstGeom prst="rect">
            <a:avLst/>
          </a:prstGeom>
        </p:spPr>
        <p:txBody>
          <a:bodyPr>
            <a:normAutofit/>
          </a:bodyPr>
          <a:lstStyle>
            <a:lvl1pPr marL="0" indent="0">
              <a:lnSpc>
                <a:spcPts val="1800"/>
              </a:lnSpc>
              <a:spcBef>
                <a:spcPts val="400"/>
              </a:spcBef>
              <a:buSzTx/>
              <a:buFontTx/>
              <a:buNone/>
              <a:defRPr sz="2000">
                <a:solidFill>
                  <a:srgbClr val="006C92"/>
                </a:solidFill>
                <a:latin typeface="Calibri"/>
                <a:ea typeface="Calibri"/>
                <a:cs typeface="Calibri"/>
                <a:sym typeface="Calibri"/>
              </a:defRPr>
            </a:lvl1pPr>
            <a:lvl2pPr marL="0" indent="342837">
              <a:lnSpc>
                <a:spcPts val="1800"/>
              </a:lnSpc>
              <a:spcBef>
                <a:spcPts val="400"/>
              </a:spcBef>
              <a:buSzTx/>
              <a:buFontTx/>
              <a:buNone/>
              <a:defRPr sz="2000">
                <a:solidFill>
                  <a:srgbClr val="006C92"/>
                </a:solidFill>
                <a:latin typeface="Calibri"/>
                <a:ea typeface="Calibri"/>
                <a:cs typeface="Calibri"/>
                <a:sym typeface="Calibri"/>
              </a:defRPr>
            </a:lvl2pPr>
            <a:lvl3pPr marL="0" indent="685678">
              <a:lnSpc>
                <a:spcPts val="1800"/>
              </a:lnSpc>
              <a:spcBef>
                <a:spcPts val="400"/>
              </a:spcBef>
              <a:buSzTx/>
              <a:buFontTx/>
              <a:buNone/>
              <a:defRPr sz="2000">
                <a:solidFill>
                  <a:srgbClr val="006C92"/>
                </a:solidFill>
                <a:latin typeface="Calibri"/>
                <a:ea typeface="Calibri"/>
                <a:cs typeface="Calibri"/>
                <a:sym typeface="Calibri"/>
              </a:defRPr>
            </a:lvl3pPr>
            <a:lvl4pPr marL="0" indent="1028513">
              <a:lnSpc>
                <a:spcPts val="1800"/>
              </a:lnSpc>
              <a:spcBef>
                <a:spcPts val="400"/>
              </a:spcBef>
              <a:buSzTx/>
              <a:buFontTx/>
              <a:buNone/>
              <a:defRPr sz="2000">
                <a:solidFill>
                  <a:srgbClr val="006C92"/>
                </a:solidFill>
                <a:latin typeface="Calibri"/>
                <a:ea typeface="Calibri"/>
                <a:cs typeface="Calibri"/>
                <a:sym typeface="Calibri"/>
              </a:defRPr>
            </a:lvl4pPr>
            <a:lvl5pPr marL="0" indent="1371351">
              <a:lnSpc>
                <a:spcPts val="1800"/>
              </a:lnSpc>
              <a:spcBef>
                <a:spcPts val="400"/>
              </a:spcBef>
              <a:buSzTx/>
              <a:buFontTx/>
              <a:buNone/>
              <a:defRPr sz="2000">
                <a:solidFill>
                  <a:srgbClr val="006C92"/>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pic>
        <p:nvPicPr>
          <p:cNvPr id="293" name="image2.png" descr="image2.png"/>
          <p:cNvPicPr>
            <a:picLocks noChangeAspect="1"/>
          </p:cNvPicPr>
          <p:nvPr/>
        </p:nvPicPr>
        <p:blipFill>
          <a:blip r:embed="rId2"/>
          <a:stretch>
            <a:fillRect/>
          </a:stretch>
        </p:blipFill>
        <p:spPr>
          <a:xfrm>
            <a:off x="2880360" y="3096995"/>
            <a:ext cx="3383280" cy="664012"/>
          </a:xfrm>
          <a:prstGeom prst="rect">
            <a:avLst/>
          </a:prstGeom>
          <a:ln w="12700">
            <a:miter lim="400000"/>
          </a:ln>
        </p:spPr>
      </p:pic>
      <p:sp>
        <p:nvSpPr>
          <p:cNvPr id="294"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4_Custom Layout">
    <p:bg>
      <p:bgPr>
        <a:solidFill>
          <a:srgbClr val="182B49"/>
        </a:solidFill>
        <a:effectLst/>
      </p:bgPr>
    </p:bg>
    <p:spTree>
      <p:nvGrpSpPr>
        <p:cNvPr id="1" name=""/>
        <p:cNvGrpSpPr/>
        <p:nvPr/>
      </p:nvGrpSpPr>
      <p:grpSpPr>
        <a:xfrm>
          <a:off x="0" y="0"/>
          <a:ext cx="0" cy="0"/>
          <a:chOff x="0" y="0"/>
          <a:chExt cx="0" cy="0"/>
        </a:xfrm>
      </p:grpSpPr>
      <p:pic>
        <p:nvPicPr>
          <p:cNvPr id="301" name="image4.png" descr="image4.png"/>
          <p:cNvPicPr>
            <a:picLocks noChangeAspect="1"/>
          </p:cNvPicPr>
          <p:nvPr/>
        </p:nvPicPr>
        <p:blipFill>
          <a:blip r:embed="rId2"/>
          <a:stretch>
            <a:fillRect/>
          </a:stretch>
        </p:blipFill>
        <p:spPr>
          <a:xfrm>
            <a:off x="2871434" y="3095244"/>
            <a:ext cx="3401134" cy="667513"/>
          </a:xfrm>
          <a:prstGeom prst="rect">
            <a:avLst/>
          </a:prstGeom>
          <a:ln w="12700">
            <a:miter lim="400000"/>
          </a:ln>
        </p:spPr>
      </p:pic>
      <p:sp>
        <p:nvSpPr>
          <p:cNvPr id="302"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Custom Layout">
    <p:bg>
      <p:bgPr>
        <a:solidFill>
          <a:srgbClr val="006A96"/>
        </a:solidFill>
        <a:effectLst/>
      </p:bgPr>
    </p:bg>
    <p:spTree>
      <p:nvGrpSpPr>
        <p:cNvPr id="1" name=""/>
        <p:cNvGrpSpPr/>
        <p:nvPr/>
      </p:nvGrpSpPr>
      <p:grpSpPr>
        <a:xfrm>
          <a:off x="0" y="0"/>
          <a:ext cx="0" cy="0"/>
          <a:chOff x="0" y="0"/>
          <a:chExt cx="0" cy="0"/>
        </a:xfrm>
      </p:grpSpPr>
      <p:pic>
        <p:nvPicPr>
          <p:cNvPr id="309" name="image4.png" descr="image4.png"/>
          <p:cNvPicPr>
            <a:picLocks noChangeAspect="1"/>
          </p:cNvPicPr>
          <p:nvPr/>
        </p:nvPicPr>
        <p:blipFill>
          <a:blip r:embed="rId2"/>
          <a:stretch>
            <a:fillRect/>
          </a:stretch>
        </p:blipFill>
        <p:spPr>
          <a:xfrm>
            <a:off x="2871434" y="3095244"/>
            <a:ext cx="3401134" cy="667513"/>
          </a:xfrm>
          <a:prstGeom prst="rect">
            <a:avLst/>
          </a:prstGeom>
          <a:ln w="12700">
            <a:miter lim="400000"/>
          </a:ln>
        </p:spPr>
      </p:pic>
      <p:sp>
        <p:nvSpPr>
          <p:cNvPr id="31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17" name="Rectangle"/>
          <p:cNvSpPr/>
          <p:nvPr/>
        </p:nvSpPr>
        <p:spPr>
          <a:xfrm>
            <a:off x="0" y="857250"/>
            <a:ext cx="9144000" cy="662940"/>
          </a:xfrm>
          <a:prstGeom prst="rect">
            <a:avLst/>
          </a:prstGeom>
          <a:gradFill>
            <a:gsLst>
              <a:gs pos="0">
                <a:srgbClr val="03173C"/>
              </a:gs>
              <a:gs pos="82771">
                <a:srgbClr val="023568"/>
              </a:gs>
              <a:gs pos="100000">
                <a:srgbClr val="005493"/>
              </a:gs>
            </a:gsLst>
          </a:gradFill>
          <a:ln w="3175">
            <a:solidFill>
              <a:srgbClr val="4472C4"/>
            </a:solidFill>
            <a:miter/>
          </a:ln>
        </p:spPr>
        <p:txBody>
          <a:bodyPr lIns="34289" tIns="34289" rIns="34289" bIns="34289" anchor="ctr"/>
          <a:lstStyle/>
          <a:p>
            <a:pPr marL="0" indent="0" defTabSz="914400">
              <a:spcBef>
                <a:spcPts val="0"/>
              </a:spcBef>
              <a:buSzTx/>
              <a:buFontTx/>
              <a:buNone/>
              <a:defRPr sz="1800">
                <a:solidFill>
                  <a:srgbClr val="FFFFFF"/>
                </a:solidFill>
              </a:defRPr>
            </a:pPr>
            <a:endParaRPr/>
          </a:p>
        </p:txBody>
      </p:sp>
      <p:sp>
        <p:nvSpPr>
          <p:cNvPr id="318" name="Title Text"/>
          <p:cNvSpPr txBox="1">
            <a:spLocks noGrp="1"/>
          </p:cNvSpPr>
          <p:nvPr>
            <p:ph type="title"/>
          </p:nvPr>
        </p:nvSpPr>
        <p:spPr>
          <a:xfrm>
            <a:off x="322326" y="921258"/>
            <a:ext cx="8547355" cy="548641"/>
          </a:xfrm>
          <a:prstGeom prst="rect">
            <a:avLst/>
          </a:prstGeom>
        </p:spPr>
        <p:txBody>
          <a:bodyPr lIns="34289" tIns="34289" rIns="34289" bIns="34289"/>
          <a:lstStyle>
            <a:lvl1pPr algn="l" defTabSz="914400">
              <a:lnSpc>
                <a:spcPct val="90000"/>
              </a:lnSpc>
              <a:defRPr b="0">
                <a:solidFill>
                  <a:srgbClr val="F2F2F2"/>
                </a:solidFill>
                <a:latin typeface="+mj-lt"/>
                <a:ea typeface="+mj-ea"/>
                <a:cs typeface="+mj-cs"/>
                <a:sym typeface="Arial"/>
              </a:defRPr>
            </a:lvl1pPr>
          </a:lstStyle>
          <a:p>
            <a:r>
              <a:t>Title Text</a:t>
            </a:r>
          </a:p>
        </p:txBody>
      </p:sp>
      <p:sp>
        <p:nvSpPr>
          <p:cNvPr id="319" name="Rectangle"/>
          <p:cNvSpPr/>
          <p:nvPr/>
        </p:nvSpPr>
        <p:spPr>
          <a:xfrm>
            <a:off x="-1" y="5803280"/>
            <a:ext cx="9144001" cy="207003"/>
          </a:xfrm>
          <a:prstGeom prst="rect">
            <a:avLst/>
          </a:prstGeom>
          <a:gradFill>
            <a:gsLst>
              <a:gs pos="0">
                <a:srgbClr val="03173C"/>
              </a:gs>
              <a:gs pos="100000">
                <a:srgbClr val="005493"/>
              </a:gs>
            </a:gsLst>
          </a:gradFill>
          <a:ln w="12700">
            <a:miter lim="400000"/>
          </a:ln>
        </p:spPr>
        <p:txBody>
          <a:bodyPr lIns="34289" tIns="34289" rIns="34289" bIns="34289" anchor="ctr"/>
          <a:lstStyle/>
          <a:p>
            <a:pPr marL="0" indent="0" algn="ctr" defTabSz="914400">
              <a:spcBef>
                <a:spcPts val="0"/>
              </a:spcBef>
              <a:buSzTx/>
              <a:buFontTx/>
              <a:buNone/>
              <a:defRPr sz="1800">
                <a:solidFill>
                  <a:srgbClr val="F2F2F2"/>
                </a:solidFill>
              </a:defRPr>
            </a:pPr>
            <a:endParaRPr/>
          </a:p>
        </p:txBody>
      </p:sp>
      <p:sp>
        <p:nvSpPr>
          <p:cNvPr id="320" name="Rectangle"/>
          <p:cNvSpPr txBox="1">
            <a:spLocks noGrp="1"/>
          </p:cNvSpPr>
          <p:nvPr>
            <p:ph type="body" sz="quarter" idx="13"/>
          </p:nvPr>
        </p:nvSpPr>
        <p:spPr>
          <a:xfrm>
            <a:off x="6593018" y="5774818"/>
            <a:ext cx="2541788" cy="244876"/>
          </a:xfrm>
          <a:prstGeom prst="rect">
            <a:avLst/>
          </a:prstGeom>
        </p:spPr>
        <p:txBody>
          <a:bodyPr lIns="34289" tIns="34289" rIns="34289" bIns="34289" anchor="ctr">
            <a:normAutofit/>
          </a:bodyPr>
          <a:lstStyle/>
          <a:p>
            <a:pPr marL="0" indent="0" defTabSz="914400">
              <a:lnSpc>
                <a:spcPct val="90000"/>
              </a:lnSpc>
              <a:spcBef>
                <a:spcPts val="0"/>
              </a:spcBef>
              <a:buSzTx/>
              <a:buFontTx/>
              <a:buNone/>
              <a:defRPr sz="4000">
                <a:solidFill>
                  <a:srgbClr val="F2F2F2"/>
                </a:solidFill>
              </a:defRPr>
            </a:pPr>
            <a:endParaRPr/>
          </a:p>
        </p:txBody>
      </p:sp>
      <p:sp>
        <p:nvSpPr>
          <p:cNvPr id="321" name="Rectangle"/>
          <p:cNvSpPr txBox="1">
            <a:spLocks noGrp="1"/>
          </p:cNvSpPr>
          <p:nvPr>
            <p:ph type="body" sz="quarter" idx="14"/>
          </p:nvPr>
        </p:nvSpPr>
        <p:spPr>
          <a:xfrm>
            <a:off x="108282" y="5784230"/>
            <a:ext cx="6286940" cy="245103"/>
          </a:xfrm>
          <a:prstGeom prst="rect">
            <a:avLst/>
          </a:prstGeom>
        </p:spPr>
        <p:txBody>
          <a:bodyPr lIns="34289" tIns="34289" rIns="34289" bIns="34289" anchor="ctr">
            <a:normAutofit/>
          </a:bodyPr>
          <a:lstStyle/>
          <a:p>
            <a:pPr marL="0" indent="0" defTabSz="914400">
              <a:lnSpc>
                <a:spcPct val="90000"/>
              </a:lnSpc>
              <a:spcBef>
                <a:spcPts val="0"/>
              </a:spcBef>
              <a:buSzTx/>
              <a:buFontTx/>
              <a:buNone/>
              <a:defRPr sz="4000">
                <a:solidFill>
                  <a:srgbClr val="F2F2F2"/>
                </a:solidFill>
              </a:defRPr>
            </a:pPr>
            <a:endParaRPr/>
          </a:p>
        </p:txBody>
      </p:sp>
      <p:sp>
        <p:nvSpPr>
          <p:cNvPr id="322" name="Slide Number"/>
          <p:cNvSpPr txBox="1">
            <a:spLocks noGrp="1"/>
          </p:cNvSpPr>
          <p:nvPr>
            <p:ph type="sldNum" sz="quarter" idx="2"/>
          </p:nvPr>
        </p:nvSpPr>
        <p:spPr>
          <a:xfrm>
            <a:off x="8669942" y="5755015"/>
            <a:ext cx="279049" cy="284481"/>
          </a:xfrm>
          <a:prstGeom prst="rect">
            <a:avLst/>
          </a:prstGeom>
        </p:spPr>
        <p:txBody>
          <a:bodyPr wrap="none" lIns="34289" tIns="34289" rIns="34289" bIns="34289"/>
          <a:lstStyle>
            <a:lvl1pPr defTabSz="914400">
              <a:defRPr sz="1400"/>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29" name="Rectangle"/>
          <p:cNvSpPr/>
          <p:nvPr/>
        </p:nvSpPr>
        <p:spPr>
          <a:xfrm>
            <a:off x="0" y="857250"/>
            <a:ext cx="9144000" cy="662940"/>
          </a:xfrm>
          <a:prstGeom prst="rect">
            <a:avLst/>
          </a:prstGeom>
          <a:gradFill>
            <a:gsLst>
              <a:gs pos="0">
                <a:srgbClr val="03173C"/>
              </a:gs>
              <a:gs pos="82771">
                <a:srgbClr val="023568"/>
              </a:gs>
              <a:gs pos="100000">
                <a:srgbClr val="005493"/>
              </a:gs>
            </a:gsLst>
          </a:gradFill>
          <a:ln w="3175">
            <a:solidFill>
              <a:srgbClr val="4472C4"/>
            </a:solidFill>
            <a:miter/>
          </a:ln>
        </p:spPr>
        <p:txBody>
          <a:bodyPr lIns="34289" tIns="34289" rIns="34289" bIns="34289" anchor="ctr"/>
          <a:lstStyle/>
          <a:p>
            <a:pPr marL="0" indent="0" defTabSz="914400">
              <a:spcBef>
                <a:spcPts val="0"/>
              </a:spcBef>
              <a:buSzTx/>
              <a:buFontTx/>
              <a:buNone/>
              <a:defRPr sz="1800">
                <a:solidFill>
                  <a:srgbClr val="FFFFFF"/>
                </a:solidFill>
              </a:defRPr>
            </a:pPr>
            <a:endParaRPr/>
          </a:p>
        </p:txBody>
      </p:sp>
      <p:sp>
        <p:nvSpPr>
          <p:cNvPr id="330" name="Title Text"/>
          <p:cNvSpPr txBox="1">
            <a:spLocks noGrp="1"/>
          </p:cNvSpPr>
          <p:nvPr>
            <p:ph type="title"/>
          </p:nvPr>
        </p:nvSpPr>
        <p:spPr>
          <a:xfrm>
            <a:off x="322326" y="921258"/>
            <a:ext cx="8547355" cy="548641"/>
          </a:xfrm>
          <a:prstGeom prst="rect">
            <a:avLst/>
          </a:prstGeom>
        </p:spPr>
        <p:txBody>
          <a:bodyPr lIns="34289" tIns="34289" rIns="34289" bIns="34289"/>
          <a:lstStyle>
            <a:lvl1pPr algn="l" defTabSz="914400">
              <a:lnSpc>
                <a:spcPct val="90000"/>
              </a:lnSpc>
              <a:defRPr b="0">
                <a:solidFill>
                  <a:srgbClr val="F2F2F2"/>
                </a:solidFill>
                <a:latin typeface="+mj-lt"/>
                <a:ea typeface="+mj-ea"/>
                <a:cs typeface="+mj-cs"/>
                <a:sym typeface="Arial"/>
              </a:defRPr>
            </a:lvl1pPr>
          </a:lstStyle>
          <a:p>
            <a:r>
              <a:t>Title Text</a:t>
            </a:r>
          </a:p>
        </p:txBody>
      </p:sp>
      <p:sp>
        <p:nvSpPr>
          <p:cNvPr id="331" name="Rectangle"/>
          <p:cNvSpPr/>
          <p:nvPr/>
        </p:nvSpPr>
        <p:spPr>
          <a:xfrm>
            <a:off x="-1" y="5803280"/>
            <a:ext cx="9144001" cy="207003"/>
          </a:xfrm>
          <a:prstGeom prst="rect">
            <a:avLst/>
          </a:prstGeom>
          <a:gradFill>
            <a:gsLst>
              <a:gs pos="0">
                <a:srgbClr val="03173C"/>
              </a:gs>
              <a:gs pos="100000">
                <a:srgbClr val="005493"/>
              </a:gs>
            </a:gsLst>
          </a:gradFill>
          <a:ln w="12700">
            <a:miter lim="400000"/>
          </a:ln>
        </p:spPr>
        <p:txBody>
          <a:bodyPr lIns="34289" tIns="34289" rIns="34289" bIns="34289" anchor="ctr"/>
          <a:lstStyle/>
          <a:p>
            <a:pPr marL="0" indent="0" algn="ctr" defTabSz="914400">
              <a:spcBef>
                <a:spcPts val="0"/>
              </a:spcBef>
              <a:buSzTx/>
              <a:buFontTx/>
              <a:buNone/>
              <a:defRPr sz="1800">
                <a:solidFill>
                  <a:srgbClr val="F2F2F2"/>
                </a:solidFill>
              </a:defRPr>
            </a:pPr>
            <a:endParaRPr/>
          </a:p>
        </p:txBody>
      </p:sp>
      <p:sp>
        <p:nvSpPr>
          <p:cNvPr id="332" name="Rectangle"/>
          <p:cNvSpPr txBox="1">
            <a:spLocks noGrp="1"/>
          </p:cNvSpPr>
          <p:nvPr>
            <p:ph type="body" sz="quarter" idx="13"/>
          </p:nvPr>
        </p:nvSpPr>
        <p:spPr>
          <a:xfrm>
            <a:off x="6593018" y="5774818"/>
            <a:ext cx="2541788" cy="244876"/>
          </a:xfrm>
          <a:prstGeom prst="rect">
            <a:avLst/>
          </a:prstGeom>
        </p:spPr>
        <p:txBody>
          <a:bodyPr lIns="34289" tIns="34289" rIns="34289" bIns="34289" anchor="ctr">
            <a:normAutofit/>
          </a:bodyPr>
          <a:lstStyle/>
          <a:p>
            <a:pPr marL="0" indent="0" defTabSz="914400">
              <a:lnSpc>
                <a:spcPct val="90000"/>
              </a:lnSpc>
              <a:spcBef>
                <a:spcPts val="0"/>
              </a:spcBef>
              <a:buSzTx/>
              <a:buFontTx/>
              <a:buNone/>
              <a:defRPr sz="4000">
                <a:solidFill>
                  <a:srgbClr val="F2F2F2"/>
                </a:solidFill>
              </a:defRPr>
            </a:pPr>
            <a:endParaRPr/>
          </a:p>
        </p:txBody>
      </p:sp>
      <p:sp>
        <p:nvSpPr>
          <p:cNvPr id="333" name="Rectangle"/>
          <p:cNvSpPr txBox="1">
            <a:spLocks noGrp="1"/>
          </p:cNvSpPr>
          <p:nvPr>
            <p:ph type="body" sz="quarter" idx="14"/>
          </p:nvPr>
        </p:nvSpPr>
        <p:spPr>
          <a:xfrm>
            <a:off x="108282" y="5784230"/>
            <a:ext cx="6286940" cy="245103"/>
          </a:xfrm>
          <a:prstGeom prst="rect">
            <a:avLst/>
          </a:prstGeom>
        </p:spPr>
        <p:txBody>
          <a:bodyPr lIns="34289" tIns="34289" rIns="34289" bIns="34289" anchor="ctr">
            <a:normAutofit/>
          </a:bodyPr>
          <a:lstStyle/>
          <a:p>
            <a:pPr marL="0" indent="0" defTabSz="914400">
              <a:lnSpc>
                <a:spcPct val="90000"/>
              </a:lnSpc>
              <a:spcBef>
                <a:spcPts val="0"/>
              </a:spcBef>
              <a:buSzTx/>
              <a:buFontTx/>
              <a:buNone/>
              <a:defRPr sz="4000">
                <a:solidFill>
                  <a:srgbClr val="F2F2F2"/>
                </a:solidFill>
              </a:defRPr>
            </a:pPr>
            <a:endParaRPr/>
          </a:p>
        </p:txBody>
      </p:sp>
      <p:sp>
        <p:nvSpPr>
          <p:cNvPr id="334" name="Slide Number"/>
          <p:cNvSpPr txBox="1">
            <a:spLocks noGrp="1"/>
          </p:cNvSpPr>
          <p:nvPr>
            <p:ph type="sldNum" sz="quarter" idx="2"/>
          </p:nvPr>
        </p:nvSpPr>
        <p:spPr>
          <a:xfrm>
            <a:off x="8669942" y="5755015"/>
            <a:ext cx="279049" cy="284481"/>
          </a:xfrm>
          <a:prstGeom prst="rect">
            <a:avLst/>
          </a:prstGeom>
        </p:spPr>
        <p:txBody>
          <a:bodyPr wrap="none" lIns="34289" tIns="34289" rIns="34289" bIns="34289"/>
          <a:lstStyle>
            <a:lvl1pPr defTabSz="914400">
              <a:defRPr sz="1400"/>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341" name="Title Text"/>
          <p:cNvSpPr txBox="1">
            <a:spLocks noGrp="1"/>
          </p:cNvSpPr>
          <p:nvPr>
            <p:ph type="title"/>
          </p:nvPr>
        </p:nvSpPr>
        <p:spPr>
          <a:prstGeom prst="rect">
            <a:avLst/>
          </a:prstGeom>
        </p:spPr>
        <p:txBody>
          <a:bodyPr/>
          <a:lstStyle/>
          <a:p>
            <a:r>
              <a:t>Title Text</a:t>
            </a:r>
          </a:p>
        </p:txBody>
      </p:sp>
      <p:sp>
        <p:nvSpPr>
          <p:cNvPr id="342" name="Hao Su"/>
          <p:cNvSpPr txBox="1">
            <a:spLocks noGrp="1"/>
          </p:cNvSpPr>
          <p:nvPr>
            <p:ph type="body" sz="quarter" idx="13"/>
          </p:nvPr>
        </p:nvSpPr>
        <p:spPr>
          <a:xfrm>
            <a:off x="-9269" y="6398271"/>
            <a:ext cx="9162538" cy="481013"/>
          </a:xfrm>
          <a:prstGeom prst="rect">
            <a:avLst/>
          </a:prstGeom>
          <a:solidFill>
            <a:srgbClr val="006C92"/>
          </a:solidFill>
        </p:spPr>
        <p:txBody>
          <a:bodyPr>
            <a:normAutofit/>
          </a:bodyPr>
          <a:lstStyle/>
          <a:p>
            <a:pPr marL="0" indent="0">
              <a:lnSpc>
                <a:spcPts val="3000"/>
              </a:lnSpc>
              <a:spcBef>
                <a:spcPts val="0"/>
              </a:spcBef>
              <a:buSzTx/>
              <a:buFontTx/>
              <a:buNone/>
              <a:defRPr sz="1500">
                <a:solidFill>
                  <a:srgbClr val="FFFFFF"/>
                </a:solidFill>
              </a:defRPr>
            </a:pPr>
            <a:r>
              <a:t>    Hao Su                                                 </a:t>
            </a:r>
            <a:r>
              <a:rPr sz="1800"/>
              <a:t>    </a:t>
            </a:r>
          </a:p>
        </p:txBody>
      </p:sp>
      <p:sp>
        <p:nvSpPr>
          <p:cNvPr id="3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4" name="02/23/2018"/>
          <p:cNvSpPr/>
          <p:nvPr/>
        </p:nvSpPr>
        <p:spPr>
          <a:xfrm>
            <a:off x="7302500" y="6449059"/>
            <a:ext cx="1537197" cy="34544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marL="0" indent="0" defTabSz="457132">
              <a:spcBef>
                <a:spcPts val="0"/>
              </a:spcBef>
              <a:buSzTx/>
              <a:buFontTx/>
              <a:buNone/>
              <a:defRPr sz="1800">
                <a:solidFill>
                  <a:srgbClr val="FFFFFF"/>
                </a:solidFill>
              </a:defRPr>
            </a:lvl1pPr>
          </a:lstStyle>
          <a:p>
            <a:r>
              <a:t>02/23/2018</a:t>
            </a:r>
          </a:p>
        </p:txBody>
      </p:sp>
      <p:sp>
        <p:nvSpPr>
          <p:cNvPr id="34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352" name="Title Text"/>
          <p:cNvSpPr txBox="1">
            <a:spLocks noGrp="1"/>
          </p:cNvSpPr>
          <p:nvPr>
            <p:ph type="title"/>
          </p:nvPr>
        </p:nvSpPr>
        <p:spPr>
          <a:prstGeom prst="rect">
            <a:avLst/>
          </a:prstGeom>
        </p:spPr>
        <p:txBody>
          <a:bodyPr/>
          <a:lstStyle/>
          <a:p>
            <a:r>
              <a:t>Title Text</a:t>
            </a:r>
          </a:p>
        </p:txBody>
      </p:sp>
      <p:sp>
        <p:nvSpPr>
          <p:cNvPr id="353" name="Hao Su                                                 Lecture      -"/>
          <p:cNvSpPr txBox="1">
            <a:spLocks noGrp="1"/>
          </p:cNvSpPr>
          <p:nvPr>
            <p:ph type="body" sz="quarter" idx="13"/>
          </p:nvPr>
        </p:nvSpPr>
        <p:spPr>
          <a:xfrm>
            <a:off x="-9269" y="6398271"/>
            <a:ext cx="9162538" cy="481013"/>
          </a:xfrm>
          <a:prstGeom prst="rect">
            <a:avLst/>
          </a:prstGeom>
          <a:solidFill>
            <a:srgbClr val="006C92"/>
          </a:solidFill>
        </p:spPr>
        <p:txBody>
          <a:bodyPr>
            <a:normAutofit/>
          </a:bodyPr>
          <a:lstStyle/>
          <a:p>
            <a:pPr marL="0" indent="0">
              <a:lnSpc>
                <a:spcPts val="3000"/>
              </a:lnSpc>
              <a:spcBef>
                <a:spcPts val="0"/>
              </a:spcBef>
              <a:buSzTx/>
              <a:buFontTx/>
              <a:buNone/>
              <a:defRPr sz="1500">
                <a:solidFill>
                  <a:srgbClr val="FFFFFF"/>
                </a:solidFill>
              </a:defRPr>
            </a:pPr>
            <a:r>
              <a:t>    Hao Su                                                 </a:t>
            </a:r>
            <a:r>
              <a:rPr sz="1800"/>
              <a:t>Lecture      -</a:t>
            </a:r>
          </a:p>
        </p:txBody>
      </p:sp>
      <p:sp>
        <p:nvSpPr>
          <p:cNvPr id="354" name="1"/>
          <p:cNvSpPr>
            <a:spLocks noGrp="1"/>
          </p:cNvSpPr>
          <p:nvPr>
            <p:ph type="body" sz="quarter" idx="14"/>
          </p:nvPr>
        </p:nvSpPr>
        <p:spPr>
          <a:xfrm>
            <a:off x="4267200" y="6440657"/>
            <a:ext cx="1537197" cy="345441"/>
          </a:xfrm>
          <a:prstGeom prst="rect">
            <a:avLst/>
          </a:prstGeom>
          <a:effectLst>
            <a:outerShdw blurRad="38100" dist="23000" dir="5400000" rotWithShape="0">
              <a:srgbClr val="000000">
                <a:alpha val="35000"/>
              </a:srgbClr>
            </a:outerShdw>
          </a:effectLst>
        </p:spPr>
        <p:txBody>
          <a:bodyPr lIns="45719" tIns="45719" rIns="45719" bIns="45719" anchor="ctr"/>
          <a:lstStyle>
            <a:lvl1pPr marL="0" indent="0" defTabSz="457132">
              <a:spcBef>
                <a:spcPts val="0"/>
              </a:spcBef>
              <a:buSzTx/>
              <a:buFontTx/>
              <a:buNone/>
              <a:defRPr sz="1800">
                <a:solidFill>
                  <a:srgbClr val="FFFFFF"/>
                </a:solidFill>
              </a:defRPr>
            </a:lvl1pPr>
          </a:lstStyle>
          <a:p>
            <a:r>
              <a:t>1</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6" name="1/9/2018"/>
          <p:cNvSpPr/>
          <p:nvPr/>
        </p:nvSpPr>
        <p:spPr>
          <a:xfrm>
            <a:off x="7302500" y="6449059"/>
            <a:ext cx="1537197" cy="345441"/>
          </a:xfrm>
          <a:prstGeom prst="rect">
            <a:avLst/>
          </a:prstGeom>
          <a:ln w="12700">
            <a:miter lim="400000"/>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marL="0" indent="0" defTabSz="457132">
              <a:spcBef>
                <a:spcPts val="0"/>
              </a:spcBef>
              <a:buSzTx/>
              <a:buFontTx/>
              <a:buNone/>
              <a:defRPr sz="1800">
                <a:solidFill>
                  <a:srgbClr val="FFFFFF"/>
                </a:solidFill>
              </a:defRPr>
            </a:lvl1pPr>
          </a:lstStyle>
          <a:p>
            <a:r>
              <a:t>1/9/2018</a:t>
            </a:r>
          </a:p>
        </p:txBody>
      </p:sp>
      <p:sp>
        <p:nvSpPr>
          <p:cNvPr id="3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4" name="Title"/>
          <p:cNvSpPr>
            <a:spLocks noGrp="1"/>
          </p:cNvSpPr>
          <p:nvPr>
            <p:ph type="body" sz="quarter" idx="13"/>
          </p:nvPr>
        </p:nvSpPr>
        <p:spPr>
          <a:xfrm>
            <a:off x="1803400" y="2578100"/>
            <a:ext cx="5537200" cy="1701800"/>
          </a:xfrm>
          <a:prstGeom prst="rect">
            <a:avLst/>
          </a:prstGeom>
          <a:solidFill>
            <a:srgbClr val="FFFFFF"/>
          </a:solidFill>
        </p:spPr>
        <p:txBody>
          <a:bodyPr lIns="45719" tIns="45719" rIns="45719" bIns="45719" anchor="ctr"/>
          <a:lstStyle>
            <a:lvl1pPr marL="0" indent="0" algn="ctr" defTabSz="457132">
              <a:spcBef>
                <a:spcPts val="0"/>
              </a:spcBef>
              <a:buSzTx/>
              <a:buFontTx/>
              <a:buNone/>
              <a:defRPr sz="4000" b="1">
                <a:solidFill>
                  <a:srgbClr val="000000"/>
                </a:solidFill>
              </a:defRPr>
            </a:lvl1pPr>
          </a:lstStyle>
          <a:p>
            <a:r>
              <a:t>Title</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ontent-NoBanner">
    <p:spTree>
      <p:nvGrpSpPr>
        <p:cNvPr id="1" name=""/>
        <p:cNvGrpSpPr/>
        <p:nvPr/>
      </p:nvGrpSpPr>
      <p:grpSpPr>
        <a:xfrm>
          <a:off x="0" y="0"/>
          <a:ext cx="0" cy="0"/>
          <a:chOff x="0" y="0"/>
          <a:chExt cx="0" cy="0"/>
        </a:xfrm>
      </p:grpSpPr>
      <p:sp>
        <p:nvSpPr>
          <p:cNvPr id="372" name="Title Text"/>
          <p:cNvSpPr txBox="1">
            <a:spLocks noGrp="1"/>
          </p:cNvSpPr>
          <p:nvPr>
            <p:ph type="title"/>
          </p:nvPr>
        </p:nvSpPr>
        <p:spPr>
          <a:prstGeom prst="rect">
            <a:avLst/>
          </a:prstGeom>
        </p:spPr>
        <p:txBody>
          <a:bodyPr/>
          <a:lstStyle/>
          <a:p>
            <a:r>
              <a:t>Title Text</a:t>
            </a:r>
          </a:p>
        </p:txBody>
      </p:sp>
      <p:sp>
        <p:nvSpPr>
          <p:cNvPr id="373" name="Body Level One…"/>
          <p:cNvSpPr txBox="1">
            <a:spLocks noGrp="1"/>
          </p:cNvSpPr>
          <p:nvPr>
            <p:ph type="body" idx="1"/>
          </p:nvPr>
        </p:nvSpPr>
        <p:spPr>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ontent-NoBanner">
    <p:spTree>
      <p:nvGrpSpPr>
        <p:cNvPr id="1" name=""/>
        <p:cNvGrpSpPr/>
        <p:nvPr/>
      </p:nvGrpSpPr>
      <p:grpSpPr>
        <a:xfrm>
          <a:off x="0" y="0"/>
          <a:ext cx="0" cy="0"/>
          <a:chOff x="0" y="0"/>
          <a:chExt cx="0" cy="0"/>
        </a:xfrm>
      </p:grpSpPr>
      <p:sp>
        <p:nvSpPr>
          <p:cNvPr id="390" name="Title Text"/>
          <p:cNvSpPr txBox="1">
            <a:spLocks noGrp="1"/>
          </p:cNvSpPr>
          <p:nvPr>
            <p:ph type="title"/>
          </p:nvPr>
        </p:nvSpPr>
        <p:spPr>
          <a:xfrm>
            <a:off x="457200" y="92074"/>
            <a:ext cx="8229600" cy="797096"/>
          </a:xfrm>
          <a:prstGeom prst="rect">
            <a:avLst/>
          </a:prstGeom>
        </p:spPr>
        <p:txBody>
          <a:bodyPr/>
          <a:lstStyle>
            <a:lvl1pPr defTabSz="342836"/>
          </a:lstStyle>
          <a:p>
            <a:r>
              <a:t>Title Text</a:t>
            </a:r>
          </a:p>
        </p:txBody>
      </p:sp>
      <p:sp>
        <p:nvSpPr>
          <p:cNvPr id="391" name="Body Level One…"/>
          <p:cNvSpPr txBox="1">
            <a:spLocks noGrp="1"/>
          </p:cNvSpPr>
          <p:nvPr>
            <p:ph type="body" idx="1"/>
          </p:nvPr>
        </p:nvSpPr>
        <p:spPr>
          <a:xfrm>
            <a:off x="457200" y="1014820"/>
            <a:ext cx="8229600" cy="5257802"/>
          </a:xfrm>
          <a:prstGeom prst="rect">
            <a:avLst/>
          </a:prstGeom>
        </p:spPr>
        <p:txBody>
          <a:bodyPr>
            <a:normAutofit/>
          </a:bodyPr>
          <a:lstStyle>
            <a:lvl1pPr defTabSz="342836"/>
            <a:lvl2pPr marL="557109" indent="-214274" defTabSz="342836"/>
            <a:lvl3pPr marL="872679" indent="-187003" defTabSz="342836"/>
            <a:lvl4pPr marL="1257072" indent="-228559" defTabSz="342836"/>
            <a:lvl5pPr marL="1599910" indent="-228559" defTabSz="342836"/>
          </a:lstStyle>
          <a:p>
            <a:r>
              <a:t>Body Level One</a:t>
            </a:r>
          </a:p>
          <a:p>
            <a:pPr lvl="1"/>
            <a:r>
              <a:t>Body Level Two</a:t>
            </a:r>
          </a:p>
          <a:p>
            <a:pPr lvl="2"/>
            <a:r>
              <a:t>Body Level Three</a:t>
            </a:r>
          </a:p>
          <a:p>
            <a:pPr lvl="3"/>
            <a:r>
              <a:t>Body Level Four</a:t>
            </a:r>
          </a:p>
          <a:p>
            <a:pPr lvl="4"/>
            <a:r>
              <a:t>Body Level Five</a:t>
            </a:r>
          </a:p>
        </p:txBody>
      </p:sp>
      <p:sp>
        <p:nvSpPr>
          <p:cNvPr id="392" name="Slide Number"/>
          <p:cNvSpPr txBox="1">
            <a:spLocks noGrp="1"/>
          </p:cNvSpPr>
          <p:nvPr>
            <p:ph type="sldNum" sz="quarter" idx="2"/>
          </p:nvPr>
        </p:nvSpPr>
        <p:spPr>
          <a:xfrm>
            <a:off x="4674262" y="6437631"/>
            <a:ext cx="358412" cy="370839"/>
          </a:xfrm>
          <a:prstGeom prst="rect">
            <a:avLst/>
          </a:prstGeom>
        </p:spPr>
        <p:txBody>
          <a:bodyPr wrap="none" lIns="45718" tIns="45718" rIns="45718" bIns="45718"/>
          <a:lstStyle>
            <a:lvl1pPr defTabSz="457131"/>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Slide - White+Se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7" name="image4.png" descr="image4.png"/>
          <p:cNvPicPr>
            <a:picLocks noChangeAspect="1"/>
          </p:cNvPicPr>
          <p:nvPr/>
        </p:nvPicPr>
        <p:blipFill>
          <a:blip r:embed="rId3"/>
          <a:stretch>
            <a:fillRect/>
          </a:stretch>
        </p:blipFill>
        <p:spPr>
          <a:xfrm>
            <a:off x="2125979" y="2948939"/>
            <a:ext cx="4892042" cy="960121"/>
          </a:xfrm>
          <a:prstGeom prst="rect">
            <a:avLst/>
          </a:prstGeom>
          <a:ln w="12700">
            <a:miter lim="400000"/>
          </a:ln>
        </p:spPr>
      </p:pic>
      <p:sp>
        <p:nvSpPr>
          <p:cNvPr id="38" name="Title Text"/>
          <p:cNvSpPr txBox="1">
            <a:spLocks noGrp="1"/>
          </p:cNvSpPr>
          <p:nvPr>
            <p:ph type="title"/>
          </p:nvPr>
        </p:nvSpPr>
        <p:spPr>
          <a:xfrm>
            <a:off x="288697" y="4188483"/>
            <a:ext cx="8573265" cy="1470026"/>
          </a:xfrm>
          <a:prstGeom prst="rect">
            <a:avLst/>
          </a:prstGeom>
        </p:spPr>
        <p:txBody>
          <a:bodyPr anchor="b"/>
          <a:lstStyle>
            <a:lvl1pPr algn="l">
              <a:lnSpc>
                <a:spcPts val="3000"/>
              </a:lnSpc>
              <a:defRPr sz="3600" cap="all">
                <a:solidFill>
                  <a:srgbClr val="FFFFFF"/>
                </a:solidFill>
                <a:latin typeface="Calibri"/>
                <a:ea typeface="Calibri"/>
                <a:cs typeface="Calibri"/>
                <a:sym typeface="Calibri"/>
              </a:defRPr>
            </a:lvl1pPr>
          </a:lstStyle>
          <a:p>
            <a:r>
              <a:t>Title Text</a:t>
            </a:r>
          </a:p>
        </p:txBody>
      </p:sp>
      <p:sp>
        <p:nvSpPr>
          <p:cNvPr id="39" name="Body Level One…"/>
          <p:cNvSpPr txBox="1">
            <a:spLocks noGrp="1"/>
          </p:cNvSpPr>
          <p:nvPr>
            <p:ph type="body" sz="quarter" idx="1"/>
          </p:nvPr>
        </p:nvSpPr>
        <p:spPr>
          <a:xfrm>
            <a:off x="288697" y="5804704"/>
            <a:ext cx="8573265" cy="749777"/>
          </a:xfrm>
          <a:prstGeom prst="rect">
            <a:avLst/>
          </a:prstGeom>
        </p:spPr>
        <p:txBody>
          <a:bodyPr>
            <a:normAutofit/>
          </a:bodyPr>
          <a:lstStyle>
            <a:lvl1pPr marL="0" indent="0">
              <a:lnSpc>
                <a:spcPts val="1800"/>
              </a:lnSpc>
              <a:spcBef>
                <a:spcPts val="400"/>
              </a:spcBef>
              <a:buSzTx/>
              <a:buFontTx/>
              <a:buNone/>
              <a:defRPr sz="2000">
                <a:solidFill>
                  <a:srgbClr val="FFFFFF"/>
                </a:solidFill>
                <a:latin typeface="Calibri"/>
                <a:ea typeface="Calibri"/>
                <a:cs typeface="Calibri"/>
                <a:sym typeface="Calibri"/>
              </a:defRPr>
            </a:lvl1pPr>
            <a:lvl2pPr marL="0" indent="342837">
              <a:lnSpc>
                <a:spcPts val="1800"/>
              </a:lnSpc>
              <a:spcBef>
                <a:spcPts val="400"/>
              </a:spcBef>
              <a:buSzTx/>
              <a:buFontTx/>
              <a:buNone/>
              <a:defRPr sz="2000">
                <a:solidFill>
                  <a:srgbClr val="FFFFFF"/>
                </a:solidFill>
                <a:latin typeface="Calibri"/>
                <a:ea typeface="Calibri"/>
                <a:cs typeface="Calibri"/>
                <a:sym typeface="Calibri"/>
              </a:defRPr>
            </a:lvl2pPr>
            <a:lvl3pPr marL="0" indent="685678">
              <a:lnSpc>
                <a:spcPts val="1800"/>
              </a:lnSpc>
              <a:spcBef>
                <a:spcPts val="400"/>
              </a:spcBef>
              <a:buSzTx/>
              <a:buFontTx/>
              <a:buNone/>
              <a:defRPr sz="2000">
                <a:solidFill>
                  <a:srgbClr val="FFFFFF"/>
                </a:solidFill>
                <a:latin typeface="Calibri"/>
                <a:ea typeface="Calibri"/>
                <a:cs typeface="Calibri"/>
                <a:sym typeface="Calibri"/>
              </a:defRPr>
            </a:lvl3pPr>
            <a:lvl4pPr marL="0" indent="1028513">
              <a:lnSpc>
                <a:spcPts val="1800"/>
              </a:lnSpc>
              <a:spcBef>
                <a:spcPts val="400"/>
              </a:spcBef>
              <a:buSzTx/>
              <a:buFontTx/>
              <a:buNone/>
              <a:defRPr sz="2000">
                <a:solidFill>
                  <a:srgbClr val="FFFFFF"/>
                </a:solidFill>
                <a:latin typeface="Calibri"/>
                <a:ea typeface="Calibri"/>
                <a:cs typeface="Calibri"/>
                <a:sym typeface="Calibri"/>
              </a:defRPr>
            </a:lvl4pPr>
            <a:lvl5pPr marL="0" indent="1371351">
              <a:lnSpc>
                <a:spcPts val="1800"/>
              </a:lnSpc>
              <a:spcBef>
                <a:spcPts val="400"/>
              </a:spcBef>
              <a:buSzTx/>
              <a:buFontTx/>
              <a:buNone/>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Title Slide - White+Se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88697" y="4188483"/>
            <a:ext cx="8573265" cy="1470026"/>
          </a:xfrm>
          <a:prstGeom prst="rect">
            <a:avLst/>
          </a:prstGeom>
        </p:spPr>
        <p:txBody>
          <a:bodyPr anchor="b"/>
          <a:lstStyle>
            <a:lvl1pPr algn="l">
              <a:lnSpc>
                <a:spcPts val="3000"/>
              </a:lnSpc>
              <a:defRPr sz="3600" cap="all">
                <a:solidFill>
                  <a:srgbClr val="FFFFFF"/>
                </a:solidFill>
                <a:latin typeface="Calibri"/>
                <a:ea typeface="Calibri"/>
                <a:cs typeface="Calibri"/>
                <a:sym typeface="Calibri"/>
              </a:defRPr>
            </a:lvl1pPr>
          </a:lstStyle>
          <a:p>
            <a:r>
              <a:t>Title Text</a:t>
            </a:r>
          </a:p>
        </p:txBody>
      </p:sp>
      <p:sp>
        <p:nvSpPr>
          <p:cNvPr id="48" name="Body Level One…"/>
          <p:cNvSpPr txBox="1">
            <a:spLocks noGrp="1"/>
          </p:cNvSpPr>
          <p:nvPr>
            <p:ph type="body" sz="quarter" idx="1"/>
          </p:nvPr>
        </p:nvSpPr>
        <p:spPr>
          <a:xfrm>
            <a:off x="288697" y="5804704"/>
            <a:ext cx="8573265" cy="749777"/>
          </a:xfrm>
          <a:prstGeom prst="rect">
            <a:avLst/>
          </a:prstGeom>
        </p:spPr>
        <p:txBody>
          <a:bodyPr>
            <a:normAutofit/>
          </a:bodyPr>
          <a:lstStyle>
            <a:lvl1pPr marL="0" indent="0">
              <a:lnSpc>
                <a:spcPts val="1800"/>
              </a:lnSpc>
              <a:spcBef>
                <a:spcPts val="400"/>
              </a:spcBef>
              <a:buSzTx/>
              <a:buFontTx/>
              <a:buNone/>
              <a:defRPr sz="2000">
                <a:solidFill>
                  <a:srgbClr val="FFFFFF"/>
                </a:solidFill>
                <a:latin typeface="Calibri"/>
                <a:ea typeface="Calibri"/>
                <a:cs typeface="Calibri"/>
                <a:sym typeface="Calibri"/>
              </a:defRPr>
            </a:lvl1pPr>
            <a:lvl2pPr marL="0" indent="342837">
              <a:lnSpc>
                <a:spcPts val="1800"/>
              </a:lnSpc>
              <a:spcBef>
                <a:spcPts val="400"/>
              </a:spcBef>
              <a:buSzTx/>
              <a:buFontTx/>
              <a:buNone/>
              <a:defRPr sz="2000">
                <a:solidFill>
                  <a:srgbClr val="FFFFFF"/>
                </a:solidFill>
                <a:latin typeface="Calibri"/>
                <a:ea typeface="Calibri"/>
                <a:cs typeface="Calibri"/>
                <a:sym typeface="Calibri"/>
              </a:defRPr>
            </a:lvl2pPr>
            <a:lvl3pPr marL="0" indent="685678">
              <a:lnSpc>
                <a:spcPts val="1800"/>
              </a:lnSpc>
              <a:spcBef>
                <a:spcPts val="400"/>
              </a:spcBef>
              <a:buSzTx/>
              <a:buFontTx/>
              <a:buNone/>
              <a:defRPr sz="2000">
                <a:solidFill>
                  <a:srgbClr val="FFFFFF"/>
                </a:solidFill>
                <a:latin typeface="Calibri"/>
                <a:ea typeface="Calibri"/>
                <a:cs typeface="Calibri"/>
                <a:sym typeface="Calibri"/>
              </a:defRPr>
            </a:lvl3pPr>
            <a:lvl4pPr marL="0" indent="1028513">
              <a:lnSpc>
                <a:spcPts val="1800"/>
              </a:lnSpc>
              <a:spcBef>
                <a:spcPts val="400"/>
              </a:spcBef>
              <a:buSzTx/>
              <a:buFontTx/>
              <a:buNone/>
              <a:defRPr sz="2000">
                <a:solidFill>
                  <a:srgbClr val="FFFFFF"/>
                </a:solidFill>
                <a:latin typeface="Calibri"/>
                <a:ea typeface="Calibri"/>
                <a:cs typeface="Calibri"/>
                <a:sym typeface="Calibri"/>
              </a:defRPr>
            </a:lvl4pPr>
            <a:lvl5pPr marL="0" indent="1371351">
              <a:lnSpc>
                <a:spcPts val="1800"/>
              </a:lnSpc>
              <a:spcBef>
                <a:spcPts val="400"/>
              </a:spcBef>
              <a:buSzTx/>
              <a:buFontTx/>
              <a:buNone/>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pic>
        <p:nvPicPr>
          <p:cNvPr id="49" name="image4.png" descr="image4.png"/>
          <p:cNvPicPr>
            <a:picLocks noChangeAspect="1"/>
          </p:cNvPicPr>
          <p:nvPr/>
        </p:nvPicPr>
        <p:blipFill>
          <a:blip r:embed="rId3"/>
          <a:stretch>
            <a:fillRect/>
          </a:stretch>
        </p:blipFill>
        <p:spPr>
          <a:xfrm>
            <a:off x="2125979" y="2948939"/>
            <a:ext cx="4892042" cy="960121"/>
          </a:xfrm>
          <a:prstGeom prst="rect">
            <a:avLst/>
          </a:prstGeom>
          <a:ln w="12700">
            <a:miter lim="400000"/>
          </a:ln>
        </p:spPr>
      </p:pic>
      <p:sp>
        <p:nvSpPr>
          <p:cNvPr id="5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4_Title Slide - White+Se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57" name="image2.png" descr="image2.png"/>
          <p:cNvPicPr>
            <a:picLocks noChangeAspect="1"/>
          </p:cNvPicPr>
          <p:nvPr/>
        </p:nvPicPr>
        <p:blipFill>
          <a:blip r:embed="rId3"/>
          <a:stretch>
            <a:fillRect/>
          </a:stretch>
        </p:blipFill>
        <p:spPr>
          <a:xfrm>
            <a:off x="211755" y="256328"/>
            <a:ext cx="2329546" cy="457201"/>
          </a:xfrm>
          <a:prstGeom prst="rect">
            <a:avLst/>
          </a:prstGeom>
          <a:ln w="12700">
            <a:miter lim="400000"/>
          </a:ln>
        </p:spPr>
      </p:pic>
      <p:sp>
        <p:nvSpPr>
          <p:cNvPr id="58" name="Title Text"/>
          <p:cNvSpPr txBox="1">
            <a:spLocks noGrp="1"/>
          </p:cNvSpPr>
          <p:nvPr>
            <p:ph type="title"/>
          </p:nvPr>
        </p:nvSpPr>
        <p:spPr>
          <a:xfrm>
            <a:off x="288697" y="1983179"/>
            <a:ext cx="8573265" cy="1995457"/>
          </a:xfrm>
          <a:prstGeom prst="rect">
            <a:avLst/>
          </a:prstGeom>
        </p:spPr>
        <p:txBody>
          <a:bodyPr anchor="b"/>
          <a:lstStyle>
            <a:lvl1pPr>
              <a:lnSpc>
                <a:spcPts val="3800"/>
              </a:lnSpc>
              <a:defRPr sz="4400">
                <a:solidFill>
                  <a:srgbClr val="006C92"/>
                </a:solidFill>
                <a:latin typeface="calibri"/>
                <a:ea typeface="calibri"/>
                <a:cs typeface="calibri"/>
                <a:sym typeface="calibri"/>
              </a:defRPr>
            </a:lvl1pPr>
          </a:lstStyle>
          <a:p>
            <a:r>
              <a:t>Title Text</a:t>
            </a:r>
          </a:p>
        </p:txBody>
      </p:sp>
      <p:sp>
        <p:nvSpPr>
          <p:cNvPr id="59" name="Body Level One…"/>
          <p:cNvSpPr txBox="1">
            <a:spLocks noGrp="1"/>
          </p:cNvSpPr>
          <p:nvPr>
            <p:ph type="body" sz="half" idx="1"/>
          </p:nvPr>
        </p:nvSpPr>
        <p:spPr>
          <a:xfrm>
            <a:off x="288697" y="4039761"/>
            <a:ext cx="8573265" cy="1953785"/>
          </a:xfrm>
          <a:prstGeom prst="rect">
            <a:avLst/>
          </a:prstGeom>
        </p:spPr>
        <p:txBody>
          <a:bodyPr>
            <a:normAutofit/>
          </a:bodyPr>
          <a:lstStyle>
            <a:lvl1pPr marL="0" indent="0" algn="ctr">
              <a:lnSpc>
                <a:spcPts val="1800"/>
              </a:lnSpc>
              <a:spcBef>
                <a:spcPts val="0"/>
              </a:spcBef>
              <a:buSzTx/>
              <a:buFontTx/>
              <a:buNone/>
              <a:defRPr sz="2000">
                <a:solidFill>
                  <a:srgbClr val="006C92"/>
                </a:solidFill>
                <a:latin typeface="Calibri"/>
                <a:ea typeface="Calibri"/>
                <a:cs typeface="Calibri"/>
                <a:sym typeface="Calibri"/>
              </a:defRPr>
            </a:lvl1pPr>
            <a:lvl2pPr marL="0" indent="342837" algn="ctr">
              <a:lnSpc>
                <a:spcPts val="1800"/>
              </a:lnSpc>
              <a:spcBef>
                <a:spcPts val="0"/>
              </a:spcBef>
              <a:buSzTx/>
              <a:buFontTx/>
              <a:buNone/>
              <a:defRPr sz="2000">
                <a:solidFill>
                  <a:srgbClr val="006C92"/>
                </a:solidFill>
                <a:latin typeface="Calibri"/>
                <a:ea typeface="Calibri"/>
                <a:cs typeface="Calibri"/>
                <a:sym typeface="Calibri"/>
              </a:defRPr>
            </a:lvl2pPr>
            <a:lvl3pPr marL="0" indent="685678" algn="ctr">
              <a:lnSpc>
                <a:spcPts val="1800"/>
              </a:lnSpc>
              <a:spcBef>
                <a:spcPts val="0"/>
              </a:spcBef>
              <a:buSzTx/>
              <a:buFontTx/>
              <a:buNone/>
              <a:defRPr sz="2000">
                <a:solidFill>
                  <a:srgbClr val="006C92"/>
                </a:solidFill>
                <a:latin typeface="Calibri"/>
                <a:ea typeface="Calibri"/>
                <a:cs typeface="Calibri"/>
                <a:sym typeface="Calibri"/>
              </a:defRPr>
            </a:lvl3pPr>
            <a:lvl4pPr marL="0" indent="1028513" algn="ctr">
              <a:lnSpc>
                <a:spcPts val="1800"/>
              </a:lnSpc>
              <a:spcBef>
                <a:spcPts val="0"/>
              </a:spcBef>
              <a:buSzTx/>
              <a:buFontTx/>
              <a:buNone/>
              <a:defRPr sz="2000">
                <a:solidFill>
                  <a:srgbClr val="006C92"/>
                </a:solidFill>
                <a:latin typeface="Calibri"/>
                <a:ea typeface="Calibri"/>
                <a:cs typeface="Calibri"/>
                <a:sym typeface="Calibri"/>
              </a:defRPr>
            </a:lvl4pPr>
            <a:lvl5pPr marL="0" indent="1371351" algn="ctr">
              <a:lnSpc>
                <a:spcPts val="1800"/>
              </a:lnSpc>
              <a:spcBef>
                <a:spcPts val="0"/>
              </a:spcBef>
              <a:buSzTx/>
              <a:buFontTx/>
              <a:buNone/>
              <a:defRPr sz="2000">
                <a:solidFill>
                  <a:srgbClr val="006C92"/>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5_Title Slide - White+Se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67" name="image4.png" descr="image4.png"/>
          <p:cNvPicPr>
            <a:picLocks noChangeAspect="1"/>
          </p:cNvPicPr>
          <p:nvPr/>
        </p:nvPicPr>
        <p:blipFill>
          <a:blip r:embed="rId3"/>
          <a:stretch>
            <a:fillRect/>
          </a:stretch>
        </p:blipFill>
        <p:spPr>
          <a:xfrm>
            <a:off x="211757" y="256328"/>
            <a:ext cx="2329542" cy="457201"/>
          </a:xfrm>
          <a:prstGeom prst="rect">
            <a:avLst/>
          </a:prstGeom>
          <a:ln w="12700">
            <a:miter lim="400000"/>
          </a:ln>
        </p:spPr>
      </p:pic>
      <p:sp>
        <p:nvSpPr>
          <p:cNvPr id="68" name="Title Text"/>
          <p:cNvSpPr txBox="1">
            <a:spLocks noGrp="1"/>
          </p:cNvSpPr>
          <p:nvPr>
            <p:ph type="title"/>
          </p:nvPr>
        </p:nvSpPr>
        <p:spPr>
          <a:xfrm>
            <a:off x="288697" y="1983179"/>
            <a:ext cx="8573265" cy="1995457"/>
          </a:xfrm>
          <a:prstGeom prst="rect">
            <a:avLst/>
          </a:prstGeom>
        </p:spPr>
        <p:txBody>
          <a:bodyPr anchor="b"/>
          <a:lstStyle>
            <a:lvl1pPr>
              <a:lnSpc>
                <a:spcPts val="3800"/>
              </a:lnSpc>
              <a:defRPr sz="4400" cap="all">
                <a:solidFill>
                  <a:srgbClr val="FFFFFF"/>
                </a:solidFill>
                <a:latin typeface="calibri"/>
                <a:ea typeface="calibri"/>
                <a:cs typeface="calibri"/>
                <a:sym typeface="calibri"/>
              </a:defRPr>
            </a:lvl1pPr>
          </a:lstStyle>
          <a:p>
            <a:r>
              <a:t>Title Text</a:t>
            </a:r>
          </a:p>
        </p:txBody>
      </p:sp>
      <p:sp>
        <p:nvSpPr>
          <p:cNvPr id="69" name="Body Level One…"/>
          <p:cNvSpPr txBox="1">
            <a:spLocks noGrp="1"/>
          </p:cNvSpPr>
          <p:nvPr>
            <p:ph type="body" sz="half" idx="1"/>
          </p:nvPr>
        </p:nvSpPr>
        <p:spPr>
          <a:xfrm>
            <a:off x="288697" y="4039761"/>
            <a:ext cx="8573265" cy="1953785"/>
          </a:xfrm>
          <a:prstGeom prst="rect">
            <a:avLst/>
          </a:prstGeom>
        </p:spPr>
        <p:txBody>
          <a:bodyPr>
            <a:normAutofit/>
          </a:bodyPr>
          <a:lstStyle>
            <a:lvl1pPr marL="0" indent="0" algn="ctr">
              <a:lnSpc>
                <a:spcPts val="1800"/>
              </a:lnSpc>
              <a:spcBef>
                <a:spcPts val="0"/>
              </a:spcBef>
              <a:buSzTx/>
              <a:buFontTx/>
              <a:buNone/>
              <a:defRPr sz="2000">
                <a:solidFill>
                  <a:srgbClr val="FFFFFF"/>
                </a:solidFill>
                <a:latin typeface="Calibri"/>
                <a:ea typeface="Calibri"/>
                <a:cs typeface="Calibri"/>
                <a:sym typeface="Calibri"/>
              </a:defRPr>
            </a:lvl1pPr>
            <a:lvl2pPr marL="0" indent="342837" algn="ctr">
              <a:lnSpc>
                <a:spcPts val="1800"/>
              </a:lnSpc>
              <a:spcBef>
                <a:spcPts val="0"/>
              </a:spcBef>
              <a:buSzTx/>
              <a:buFontTx/>
              <a:buNone/>
              <a:defRPr sz="2000">
                <a:solidFill>
                  <a:srgbClr val="FFFFFF"/>
                </a:solidFill>
                <a:latin typeface="Calibri"/>
                <a:ea typeface="Calibri"/>
                <a:cs typeface="Calibri"/>
                <a:sym typeface="Calibri"/>
              </a:defRPr>
            </a:lvl2pPr>
            <a:lvl3pPr marL="0" indent="685678" algn="ctr">
              <a:lnSpc>
                <a:spcPts val="1800"/>
              </a:lnSpc>
              <a:spcBef>
                <a:spcPts val="0"/>
              </a:spcBef>
              <a:buSzTx/>
              <a:buFontTx/>
              <a:buNone/>
              <a:defRPr sz="2000">
                <a:solidFill>
                  <a:srgbClr val="FFFFFF"/>
                </a:solidFill>
                <a:latin typeface="Calibri"/>
                <a:ea typeface="Calibri"/>
                <a:cs typeface="Calibri"/>
                <a:sym typeface="Calibri"/>
              </a:defRPr>
            </a:lvl3pPr>
            <a:lvl4pPr marL="0" indent="1028513" algn="ctr">
              <a:lnSpc>
                <a:spcPts val="1800"/>
              </a:lnSpc>
              <a:spcBef>
                <a:spcPts val="0"/>
              </a:spcBef>
              <a:buSzTx/>
              <a:buFontTx/>
              <a:buNone/>
              <a:defRPr sz="2000">
                <a:solidFill>
                  <a:srgbClr val="FFFFFF"/>
                </a:solidFill>
                <a:latin typeface="Calibri"/>
                <a:ea typeface="Calibri"/>
                <a:cs typeface="Calibri"/>
                <a:sym typeface="Calibri"/>
              </a:defRPr>
            </a:lvl4pPr>
            <a:lvl5pPr marL="0" indent="1371351" algn="ctr">
              <a:lnSpc>
                <a:spcPts val="1800"/>
              </a:lnSpc>
              <a:spcBef>
                <a:spcPts val="0"/>
              </a:spcBef>
              <a:buSzTx/>
              <a:buFontTx/>
              <a:buNone/>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6_Title Slide - White+Se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7" name="Title Text"/>
          <p:cNvSpPr txBox="1">
            <a:spLocks noGrp="1"/>
          </p:cNvSpPr>
          <p:nvPr>
            <p:ph type="title"/>
          </p:nvPr>
        </p:nvSpPr>
        <p:spPr>
          <a:xfrm>
            <a:off x="288697" y="1983179"/>
            <a:ext cx="8573265" cy="1995457"/>
          </a:xfrm>
          <a:prstGeom prst="rect">
            <a:avLst/>
          </a:prstGeom>
        </p:spPr>
        <p:txBody>
          <a:bodyPr anchor="b"/>
          <a:lstStyle>
            <a:lvl1pPr>
              <a:lnSpc>
                <a:spcPts val="3800"/>
              </a:lnSpc>
              <a:defRPr sz="4400" cap="all">
                <a:solidFill>
                  <a:srgbClr val="FFFFFF"/>
                </a:solidFill>
                <a:latin typeface="calibri"/>
                <a:ea typeface="calibri"/>
                <a:cs typeface="calibri"/>
                <a:sym typeface="calibri"/>
              </a:defRPr>
            </a:lvl1pPr>
          </a:lstStyle>
          <a:p>
            <a:r>
              <a:t>Title Text</a:t>
            </a:r>
          </a:p>
        </p:txBody>
      </p:sp>
      <p:sp>
        <p:nvSpPr>
          <p:cNvPr id="78" name="Body Level One…"/>
          <p:cNvSpPr txBox="1">
            <a:spLocks noGrp="1"/>
          </p:cNvSpPr>
          <p:nvPr>
            <p:ph type="body" sz="half" idx="1"/>
          </p:nvPr>
        </p:nvSpPr>
        <p:spPr>
          <a:xfrm>
            <a:off x="288697" y="4039761"/>
            <a:ext cx="8573265" cy="1953785"/>
          </a:xfrm>
          <a:prstGeom prst="rect">
            <a:avLst/>
          </a:prstGeom>
        </p:spPr>
        <p:txBody>
          <a:bodyPr>
            <a:normAutofit/>
          </a:bodyPr>
          <a:lstStyle>
            <a:lvl1pPr marL="0" indent="0" algn="ctr">
              <a:lnSpc>
                <a:spcPts val="1800"/>
              </a:lnSpc>
              <a:spcBef>
                <a:spcPts val="0"/>
              </a:spcBef>
              <a:buSzTx/>
              <a:buFontTx/>
              <a:buNone/>
              <a:defRPr sz="2000">
                <a:solidFill>
                  <a:srgbClr val="FFFFFF"/>
                </a:solidFill>
                <a:latin typeface="Calibri"/>
                <a:ea typeface="Calibri"/>
                <a:cs typeface="Calibri"/>
                <a:sym typeface="Calibri"/>
              </a:defRPr>
            </a:lvl1pPr>
            <a:lvl2pPr marL="0" indent="342837" algn="ctr">
              <a:lnSpc>
                <a:spcPts val="1800"/>
              </a:lnSpc>
              <a:spcBef>
                <a:spcPts val="0"/>
              </a:spcBef>
              <a:buSzTx/>
              <a:buFontTx/>
              <a:buNone/>
              <a:defRPr sz="2000">
                <a:solidFill>
                  <a:srgbClr val="FFFFFF"/>
                </a:solidFill>
                <a:latin typeface="Calibri"/>
                <a:ea typeface="Calibri"/>
                <a:cs typeface="Calibri"/>
                <a:sym typeface="Calibri"/>
              </a:defRPr>
            </a:lvl2pPr>
            <a:lvl3pPr marL="0" indent="685678" algn="ctr">
              <a:lnSpc>
                <a:spcPts val="1800"/>
              </a:lnSpc>
              <a:spcBef>
                <a:spcPts val="0"/>
              </a:spcBef>
              <a:buSzTx/>
              <a:buFontTx/>
              <a:buNone/>
              <a:defRPr sz="2000">
                <a:solidFill>
                  <a:srgbClr val="FFFFFF"/>
                </a:solidFill>
                <a:latin typeface="Calibri"/>
                <a:ea typeface="Calibri"/>
                <a:cs typeface="Calibri"/>
                <a:sym typeface="Calibri"/>
              </a:defRPr>
            </a:lvl3pPr>
            <a:lvl4pPr marL="0" indent="1028513" algn="ctr">
              <a:lnSpc>
                <a:spcPts val="1800"/>
              </a:lnSpc>
              <a:spcBef>
                <a:spcPts val="0"/>
              </a:spcBef>
              <a:buSzTx/>
              <a:buFontTx/>
              <a:buNone/>
              <a:defRPr sz="2000">
                <a:solidFill>
                  <a:srgbClr val="FFFFFF"/>
                </a:solidFill>
                <a:latin typeface="Calibri"/>
                <a:ea typeface="Calibri"/>
                <a:cs typeface="Calibri"/>
                <a:sym typeface="Calibri"/>
              </a:defRPr>
            </a:lvl4pPr>
            <a:lvl5pPr marL="0" indent="1371351" algn="ctr">
              <a:lnSpc>
                <a:spcPts val="1800"/>
              </a:lnSpc>
              <a:spcBef>
                <a:spcPts val="0"/>
              </a:spcBef>
              <a:buSzTx/>
              <a:buFontTx/>
              <a:buNone/>
              <a:defRPr sz="20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pic>
        <p:nvPicPr>
          <p:cNvPr id="79" name="image4.png" descr="image4.png"/>
          <p:cNvPicPr>
            <a:picLocks noChangeAspect="1"/>
          </p:cNvPicPr>
          <p:nvPr/>
        </p:nvPicPr>
        <p:blipFill>
          <a:blip r:embed="rId3"/>
          <a:stretch>
            <a:fillRect/>
          </a:stretch>
        </p:blipFill>
        <p:spPr>
          <a:xfrm>
            <a:off x="211757" y="256328"/>
            <a:ext cx="2329542" cy="457201"/>
          </a:xfrm>
          <a:prstGeom prst="rect">
            <a:avLst/>
          </a:prstGeom>
          <a:ln w="12700">
            <a:miter lim="400000"/>
          </a:ln>
        </p:spPr>
      </p:pic>
      <p:sp>
        <p:nvSpPr>
          <p:cNvPr id="8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Slide-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7" name="image6.png" descr="image6.png"/>
          <p:cNvPicPr>
            <a:picLocks noChangeAspect="1"/>
          </p:cNvPicPr>
          <p:nvPr/>
        </p:nvPicPr>
        <p:blipFill>
          <a:blip r:embed="rId3"/>
          <a:stretch>
            <a:fillRect/>
          </a:stretch>
        </p:blipFill>
        <p:spPr>
          <a:xfrm>
            <a:off x="7306291" y="6287103"/>
            <a:ext cx="1530859" cy="291593"/>
          </a:xfrm>
          <a:prstGeom prst="rect">
            <a:avLst/>
          </a:prstGeom>
          <a:ln w="12700">
            <a:miter lim="400000"/>
          </a:ln>
        </p:spPr>
      </p:pic>
      <p:sp>
        <p:nvSpPr>
          <p:cNvPr id="88" name="Title Text"/>
          <p:cNvSpPr txBox="1">
            <a:spLocks noGrp="1"/>
          </p:cNvSpPr>
          <p:nvPr>
            <p:ph type="title"/>
          </p:nvPr>
        </p:nvSpPr>
        <p:spPr>
          <a:xfrm>
            <a:off x="288702" y="1844895"/>
            <a:ext cx="8548213" cy="1470026"/>
          </a:xfrm>
          <a:prstGeom prst="rect">
            <a:avLst/>
          </a:prstGeom>
        </p:spPr>
        <p:txBody>
          <a:bodyPr anchor="b"/>
          <a:lstStyle>
            <a:lvl1pPr algn="l">
              <a:lnSpc>
                <a:spcPts val="3000"/>
              </a:lnSpc>
              <a:defRPr sz="3600" cap="all">
                <a:solidFill>
                  <a:srgbClr val="006C92"/>
                </a:solidFill>
                <a:latin typeface="calibri"/>
                <a:ea typeface="calibri"/>
                <a:cs typeface="calibri"/>
                <a:sym typeface="calibri"/>
              </a:defRPr>
            </a:lvl1pPr>
          </a:lstStyle>
          <a:p>
            <a:r>
              <a:t>Title Text</a:t>
            </a:r>
          </a:p>
        </p:txBody>
      </p:sp>
      <p:sp>
        <p:nvSpPr>
          <p:cNvPr id="89" name="Body Level One…"/>
          <p:cNvSpPr txBox="1">
            <a:spLocks noGrp="1"/>
          </p:cNvSpPr>
          <p:nvPr>
            <p:ph type="body" sz="half" idx="1"/>
          </p:nvPr>
        </p:nvSpPr>
        <p:spPr>
          <a:xfrm>
            <a:off x="288702" y="3461117"/>
            <a:ext cx="8548213" cy="2286540"/>
          </a:xfrm>
          <a:prstGeom prst="rect">
            <a:avLst/>
          </a:prstGeom>
        </p:spPr>
        <p:txBody>
          <a:bodyPr>
            <a:normAutofit/>
          </a:bodyPr>
          <a:lstStyle>
            <a:lvl1pPr marL="0" indent="0">
              <a:lnSpc>
                <a:spcPts val="1800"/>
              </a:lnSpc>
              <a:spcBef>
                <a:spcPts val="400"/>
              </a:spcBef>
              <a:buSzTx/>
              <a:buFontTx/>
              <a:buNone/>
              <a:defRPr sz="2000">
                <a:solidFill>
                  <a:srgbClr val="006C92"/>
                </a:solidFill>
                <a:latin typeface="Calibri"/>
                <a:ea typeface="Calibri"/>
                <a:cs typeface="Calibri"/>
                <a:sym typeface="Calibri"/>
              </a:defRPr>
            </a:lvl1pPr>
            <a:lvl2pPr marL="0" indent="342837">
              <a:lnSpc>
                <a:spcPts val="1800"/>
              </a:lnSpc>
              <a:spcBef>
                <a:spcPts val="400"/>
              </a:spcBef>
              <a:buSzTx/>
              <a:buFontTx/>
              <a:buNone/>
              <a:defRPr sz="2000">
                <a:solidFill>
                  <a:srgbClr val="006C92"/>
                </a:solidFill>
                <a:latin typeface="Calibri"/>
                <a:ea typeface="Calibri"/>
                <a:cs typeface="Calibri"/>
                <a:sym typeface="Calibri"/>
              </a:defRPr>
            </a:lvl2pPr>
            <a:lvl3pPr marL="0" indent="685678">
              <a:lnSpc>
                <a:spcPts val="1800"/>
              </a:lnSpc>
              <a:spcBef>
                <a:spcPts val="400"/>
              </a:spcBef>
              <a:buSzTx/>
              <a:buFontTx/>
              <a:buNone/>
              <a:defRPr sz="2000">
                <a:solidFill>
                  <a:srgbClr val="006C92"/>
                </a:solidFill>
                <a:latin typeface="Calibri"/>
                <a:ea typeface="Calibri"/>
                <a:cs typeface="Calibri"/>
                <a:sym typeface="Calibri"/>
              </a:defRPr>
            </a:lvl3pPr>
            <a:lvl4pPr marL="0" indent="1028513">
              <a:lnSpc>
                <a:spcPts val="1800"/>
              </a:lnSpc>
              <a:spcBef>
                <a:spcPts val="400"/>
              </a:spcBef>
              <a:buSzTx/>
              <a:buFontTx/>
              <a:buNone/>
              <a:defRPr sz="2000">
                <a:solidFill>
                  <a:srgbClr val="006C92"/>
                </a:solidFill>
                <a:latin typeface="Calibri"/>
                <a:ea typeface="Calibri"/>
                <a:cs typeface="Calibri"/>
                <a:sym typeface="Calibri"/>
              </a:defRPr>
            </a:lvl4pPr>
            <a:lvl5pPr marL="0" indent="1371351">
              <a:lnSpc>
                <a:spcPts val="1800"/>
              </a:lnSpc>
              <a:spcBef>
                <a:spcPts val="400"/>
              </a:spcBef>
              <a:buSzTx/>
              <a:buFontTx/>
              <a:buNone/>
              <a:defRPr sz="2000">
                <a:solidFill>
                  <a:srgbClr val="006C92"/>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4419600" y="6172200"/>
            <a:ext cx="2133600" cy="368301"/>
          </a:xfrm>
          <a:prstGeom prst="rect">
            <a:avLst/>
          </a:prstGeom>
        </p:spPr>
        <p:txBody>
          <a:bodyPr wrap="none"/>
          <a:lstStyle>
            <a:lvl1pPr>
              <a:defRPr sz="1200">
                <a:solidFill>
                  <a:srgbClr val="464749"/>
                </a:solidFill>
                <a:latin typeface="Cambria"/>
                <a:ea typeface="Cambria"/>
                <a:cs typeface="Cambria"/>
                <a:sym typeface="Cambria"/>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92074"/>
            <a:ext cx="8229600" cy="797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p>
            <a:r>
              <a:t>Title Text</a:t>
            </a:r>
          </a:p>
        </p:txBody>
      </p:sp>
      <p:sp>
        <p:nvSpPr>
          <p:cNvPr id="3" name="Body Level One…"/>
          <p:cNvSpPr txBox="1">
            <a:spLocks noGrp="1"/>
          </p:cNvSpPr>
          <p:nvPr>
            <p:ph type="body" idx="1"/>
          </p:nvPr>
        </p:nvSpPr>
        <p:spPr>
          <a:xfrm>
            <a:off x="457200" y="1014820"/>
            <a:ext cx="8229600" cy="525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2pPr marL="557110" indent="-214274"/>
            <a:lvl3pPr marL="872679" indent="-187003"/>
            <a:lvl4pPr marL="1257072" indent="-228559"/>
            <a:lvl5pPr marL="1599911" indent="-22855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309913" y="6437629"/>
            <a:ext cx="722760" cy="370841"/>
          </a:xfrm>
          <a:prstGeom prst="rect">
            <a:avLst/>
          </a:prstGeom>
          <a:ln w="12700">
            <a:miter lim="400000"/>
          </a:ln>
        </p:spPr>
        <p:txBody>
          <a:bodyPr lIns="45719" rIns="45719" anchor="ctr">
            <a:spAutoFit/>
          </a:bodyPr>
          <a:lstStyle>
            <a:lvl1pPr marL="0" indent="0" algn="r" defTabSz="457132">
              <a:spcBef>
                <a:spcPts val="0"/>
              </a:spcBef>
              <a:buSzTx/>
              <a:buFontTx/>
              <a:buNone/>
              <a:defRPr sz="18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8" r:id="rId39"/>
  </p:sldLayoutIdLst>
  <p:transition spd="med"/>
  <p:txStyles>
    <p:titleStyle>
      <a:lvl1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1pPr>
      <a:lvl2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2pPr>
      <a:lvl3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3pPr>
      <a:lvl4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4pPr>
      <a:lvl5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5pPr>
      <a:lvl6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6pPr>
      <a:lvl7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7pPr>
      <a:lvl8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8pPr>
      <a:lvl9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9pPr>
    </p:titleStyle>
    <p:bodyStyle>
      <a:lvl1pPr marL="257128" marR="0" indent="-257128"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1pPr>
      <a:lvl2pPr marL="807098" marR="0" indent="-464262"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2pPr>
      <a:lvl3pPr marL="1090850" marR="0" indent="-405174"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3pPr>
      <a:lvl4pPr marL="1523726" marR="0" indent="-495213"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4pPr>
      <a:lvl5pPr marL="1866564" marR="0" indent="-495213"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5pPr>
      <a:lvl6pPr marL="2011316" marR="0" indent="-297127"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6pPr>
      <a:lvl7pPr marL="2354154" marR="0" indent="-297127"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7pPr>
      <a:lvl8pPr marL="2696992" marR="0" indent="-297127"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8pPr>
      <a:lvl9pPr marL="3039829" marR="0" indent="-297127"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9pPr>
    </p:bodyStyle>
    <p:otherStyle>
      <a:lvl1pPr marL="0" marR="0" indent="0" algn="r" defTabSz="457132"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1pPr>
      <a:lvl2pPr marL="0" marR="0" indent="457132" algn="r" defTabSz="457132"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2pPr>
      <a:lvl3pPr marL="0" marR="0" indent="914265" algn="r" defTabSz="457132"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3pPr>
      <a:lvl4pPr marL="0" marR="0" indent="1371399" algn="r" defTabSz="457132"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4pPr>
      <a:lvl5pPr marL="0" marR="0" indent="1828532" algn="r" defTabSz="457132"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5pPr>
      <a:lvl6pPr marL="0" marR="0" indent="2285664" algn="r" defTabSz="457132"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6pPr>
      <a:lvl7pPr marL="0" marR="0" indent="2742798" algn="r" defTabSz="457132"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7pPr>
      <a:lvl8pPr marL="0" marR="0" indent="3199932" algn="r" defTabSz="457132"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8pPr>
      <a:lvl9pPr marL="0" marR="0" indent="3657065" algn="r" defTabSz="457132"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39.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9.xml"/></Relationships>
</file>

<file path=ppt/slides/_rels/slide1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7.xml"/><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5.jpe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75.jpeg"/><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7.emf"/></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89.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6.png"/><Relationship Id="rId4" Type="http://schemas.openxmlformats.org/officeDocument/2006/relationships/image" Target="../media/image94.png"/></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7.xml"/><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Tutorial on 3D Deep Learning…"/>
          <p:cNvSpPr txBox="1">
            <a:spLocks noGrp="1"/>
          </p:cNvSpPr>
          <p:nvPr>
            <p:ph type="body" idx="4294967295"/>
          </p:nvPr>
        </p:nvSpPr>
        <p:spPr>
          <a:xfrm>
            <a:off x="457200" y="-102950"/>
            <a:ext cx="8229600" cy="3081690"/>
          </a:xfrm>
          <a:prstGeom prst="rect">
            <a:avLst/>
          </a:prstGeom>
        </p:spPr>
        <p:txBody>
          <a:bodyPr/>
          <a:lstStyle/>
          <a:p>
            <a:pPr marL="395581" indent="-395581" algn="ctr">
              <a:defRPr sz="4000"/>
            </a:pPr>
            <a:endParaRPr dirty="0"/>
          </a:p>
          <a:p>
            <a:pPr marL="395581" indent="-395581" algn="ctr">
              <a:defRPr sz="4000" b="1"/>
            </a:pPr>
            <a:endParaRPr dirty="0"/>
          </a:p>
          <a:p>
            <a:pPr marL="0" indent="0" algn="ctr">
              <a:buSzTx/>
              <a:buFontTx/>
              <a:buNone/>
              <a:defRPr sz="4000" b="1"/>
            </a:pPr>
            <a:r>
              <a:rPr lang="en-US" dirty="0" err="1"/>
              <a:t>PatchMatch</a:t>
            </a:r>
            <a:r>
              <a:rPr dirty="0"/>
              <a:t> </a:t>
            </a:r>
            <a:r>
              <a:rPr lang="en-US" dirty="0"/>
              <a:t>in</a:t>
            </a:r>
            <a:r>
              <a:rPr dirty="0"/>
              <a:t> </a:t>
            </a:r>
            <a:r>
              <a:rPr lang="en-US" dirty="0"/>
              <a:t>Multi-View Stereo</a:t>
            </a:r>
          </a:p>
          <a:p>
            <a:pPr marL="0" indent="0" algn="ctr">
              <a:buSzTx/>
              <a:buFontTx/>
              <a:buNone/>
              <a:defRPr sz="4000" b="1"/>
            </a:pPr>
            <a:endParaRPr sz="2400" dirty="0"/>
          </a:p>
          <a:p>
            <a:pPr marL="0" indent="0" algn="ctr">
              <a:buSzTx/>
              <a:buFontTx/>
              <a:buNone/>
              <a:defRPr sz="3200"/>
            </a:pPr>
            <a:r>
              <a:rPr lang="en-US" dirty="0" err="1"/>
              <a:t>Yiming</a:t>
            </a:r>
            <a:r>
              <a:rPr lang="en-US" dirty="0"/>
              <a:t> </a:t>
            </a:r>
            <a:r>
              <a:rPr lang="en-US" dirty="0" err="1"/>
              <a:t>Xie</a:t>
            </a:r>
            <a:endParaRPr lang="en-US" dirty="0"/>
          </a:p>
          <a:p>
            <a:pPr marL="0" indent="0" algn="ctr">
              <a:buSzTx/>
              <a:buFontTx/>
              <a:buNone/>
              <a:defRPr sz="3200"/>
            </a:pPr>
            <a:r>
              <a:rPr lang="en-US" sz="2400" dirty="0"/>
              <a:t>2020.6.21</a:t>
            </a:r>
            <a:endParaRPr sz="2400" dirty="0"/>
          </a:p>
        </p:txBody>
      </p:sp>
      <p:pic>
        <p:nvPicPr>
          <p:cNvPr id="4" name="Picture 3">
            <a:extLst>
              <a:ext uri="{FF2B5EF4-FFF2-40B4-BE49-F238E27FC236}">
                <a16:creationId xmlns:a16="http://schemas.microsoft.com/office/drawing/2014/main" id="{CBA3EF54-20E4-7A4C-B970-C681B635CA05}"/>
              </a:ext>
            </a:extLst>
          </p:cNvPr>
          <p:cNvPicPr>
            <a:picLocks noChangeAspect="1"/>
          </p:cNvPicPr>
          <p:nvPr/>
        </p:nvPicPr>
        <p:blipFill>
          <a:blip r:embed="rId3"/>
          <a:stretch>
            <a:fillRect/>
          </a:stretch>
        </p:blipFill>
        <p:spPr>
          <a:xfrm>
            <a:off x="3107274" y="3204295"/>
            <a:ext cx="2929451" cy="3081690"/>
          </a:xfrm>
          <a:prstGeom prst="rect">
            <a:avLst/>
          </a:prstGeom>
        </p:spPr>
      </p:pic>
      <p:sp>
        <p:nvSpPr>
          <p:cNvPr id="5" name="Tutorial on 3D Deep Learning…">
            <a:extLst>
              <a:ext uri="{FF2B5EF4-FFF2-40B4-BE49-F238E27FC236}">
                <a16:creationId xmlns:a16="http://schemas.microsoft.com/office/drawing/2014/main" id="{73867600-3A3E-4547-920D-F44DF6169B3F}"/>
              </a:ext>
            </a:extLst>
          </p:cNvPr>
          <p:cNvSpPr txBox="1">
            <a:spLocks/>
          </p:cNvSpPr>
          <p:nvPr/>
        </p:nvSpPr>
        <p:spPr>
          <a:xfrm>
            <a:off x="314233" y="6511540"/>
            <a:ext cx="8829767" cy="416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257128" marR="0" indent="-257128"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1pPr>
            <a:lvl2pPr marL="557110" marR="0" indent="-214274"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2pPr>
            <a:lvl3pPr marL="872679" marR="0" indent="-187003"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3pPr>
            <a:lvl4pPr marL="1257072" marR="0" indent="-228559"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4pPr>
            <a:lvl5pPr marL="1599911" marR="0" indent="-228559"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5pPr>
            <a:lvl6pPr marL="2011316" marR="0" indent="-297127"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6pPr>
            <a:lvl7pPr marL="2354154" marR="0" indent="-297127"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7pPr>
            <a:lvl8pPr marL="2696992" marR="0" indent="-297127"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8pPr>
            <a:lvl9pPr marL="3039829" marR="0" indent="-297127" algn="l" defTabSz="342837" latinLnBrk="0">
              <a:lnSpc>
                <a:spcPct val="100000"/>
              </a:lnSpc>
              <a:spcBef>
                <a:spcPts val="200"/>
              </a:spcBef>
              <a:spcAft>
                <a:spcPts val="0"/>
              </a:spcAft>
              <a:buClrTx/>
              <a:buSzPct val="100000"/>
              <a:buFont typeface="Arial"/>
              <a:buChar char="•"/>
              <a:tabLst/>
              <a:defRPr sz="2600" b="0" i="0" u="none" strike="noStrike" cap="none" spc="0" baseline="0">
                <a:solidFill>
                  <a:srgbClr val="101D3A"/>
                </a:solidFill>
                <a:uFillTx/>
                <a:latin typeface="+mn-lt"/>
                <a:ea typeface="+mn-ea"/>
                <a:cs typeface="+mn-cs"/>
                <a:sym typeface="Helvetica"/>
              </a:defRPr>
            </a:lvl9pPr>
          </a:lstStyle>
          <a:p>
            <a:pPr marL="0" indent="0">
              <a:buNone/>
            </a:pPr>
            <a:r>
              <a:rPr lang="en-US" sz="1800" dirty="0"/>
              <a:t>Many slides adapted from E. Dunn, S. Shen, Y. Furukawa, M. </a:t>
            </a:r>
            <a:r>
              <a:rPr lang="en-US" sz="1800" dirty="0" err="1"/>
              <a:t>Pollefeys</a:t>
            </a:r>
            <a:r>
              <a:rPr lang="en-US" sz="1800" dirty="0"/>
              <a:t>, and others </a:t>
            </a:r>
            <a:endParaRPr lang="en-US" sz="20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What is MVS</a:t>
            </a:r>
            <a:endParaRPr dirty="0"/>
          </a:p>
        </p:txBody>
      </p:sp>
      <p:sp>
        <p:nvSpPr>
          <p:cNvPr id="484" name="Multi-view Geometry: Physics based"/>
          <p:cNvSpPr txBox="1"/>
          <p:nvPr/>
        </p:nvSpPr>
        <p:spPr>
          <a:xfrm>
            <a:off x="473028" y="1023007"/>
            <a:ext cx="8378364" cy="2308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dirty="0"/>
              <a:t>The goal of image-based 3D reconstruction</a:t>
            </a:r>
            <a:r>
              <a:rPr lang="en-CN" dirty="0"/>
              <a:t>: </a:t>
            </a:r>
          </a:p>
          <a:p>
            <a:r>
              <a:rPr lang="en-US" i="1" dirty="0"/>
              <a:t>	given a set of photographs of an object or a scene, 	estimate the most likely 3D shape that explains those photographs, </a:t>
            </a:r>
          </a:p>
          <a:p>
            <a:r>
              <a:rPr lang="en-US" i="1" dirty="0"/>
              <a:t>	under the assumptions of </a:t>
            </a:r>
            <a:r>
              <a:rPr lang="en-US" i="1" dirty="0">
                <a:solidFill>
                  <a:srgbClr val="FF0000"/>
                </a:solidFill>
              </a:rPr>
              <a:t>known materials, viewpoints, and lighting conditions.</a:t>
            </a:r>
            <a:endParaRPr lang="en-US" dirty="0">
              <a:solidFill>
                <a:srgbClr val="FF0000"/>
              </a:solidFill>
            </a:endParaRPr>
          </a:p>
        </p:txBody>
      </p:sp>
      <p:sp>
        <p:nvSpPr>
          <p:cNvPr id="4" name="Rectangle 3">
            <a:extLst>
              <a:ext uri="{FF2B5EF4-FFF2-40B4-BE49-F238E27FC236}">
                <a16:creationId xmlns:a16="http://schemas.microsoft.com/office/drawing/2014/main" id="{3A6CE371-217B-C14A-A404-9FB4487C306D}"/>
              </a:ext>
            </a:extLst>
          </p:cNvPr>
          <p:cNvSpPr/>
          <p:nvPr/>
        </p:nvSpPr>
        <p:spPr>
          <a:xfrm>
            <a:off x="6085667" y="3331331"/>
            <a:ext cx="1997663" cy="338554"/>
          </a:xfrm>
          <a:prstGeom prst="rect">
            <a:avLst/>
          </a:prstGeom>
        </p:spPr>
        <p:txBody>
          <a:bodyPr wrap="none">
            <a:spAutoFit/>
          </a:bodyPr>
          <a:lstStyle/>
          <a:p>
            <a:pPr marL="0" indent="0">
              <a:buNone/>
            </a:pPr>
            <a:r>
              <a:rPr lang="en-US" sz="1600" dirty="0">
                <a:solidFill>
                  <a:schemeClr val="bg2"/>
                </a:solidFill>
                <a:latin typeface="ArialMT"/>
              </a:rPr>
              <a:t>Credit: Y. Furukawa</a:t>
            </a:r>
          </a:p>
        </p:txBody>
      </p:sp>
    </p:spTree>
    <p:extLst>
      <p:ext uri="{BB962C8B-B14F-4D97-AF65-F5344CB8AC3E}">
        <p14:creationId xmlns:p14="http://schemas.microsoft.com/office/powerpoint/2010/main" val="418344184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t>Depth-map Merging Based Approaches</a:t>
            </a:r>
            <a:endParaRPr dirty="0"/>
          </a:p>
        </p:txBody>
      </p:sp>
      <p:sp>
        <p:nvSpPr>
          <p:cNvPr id="545" name="TextBox 11"/>
          <p:cNvSpPr txBox="1"/>
          <p:nvPr/>
        </p:nvSpPr>
        <p:spPr>
          <a:xfrm>
            <a:off x="1084421" y="1472313"/>
            <a:ext cx="2765500"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p>
            <a:pPr marL="0" indent="0" algn="ctr" defTabSz="914400">
              <a:spcBef>
                <a:spcPts val="0"/>
              </a:spcBef>
              <a:buSzTx/>
              <a:buFontTx/>
              <a:buNone/>
              <a:defRPr sz="2800" b="1">
                <a:solidFill>
                  <a:srgbClr val="1F4E79"/>
                </a:solidFill>
              </a:defRPr>
            </a:pPr>
            <a:r>
              <a:rPr lang="en-US" dirty="0"/>
              <a:t>Plane sweeping</a:t>
            </a:r>
            <a:endParaRPr dirty="0"/>
          </a:p>
        </p:txBody>
      </p:sp>
      <p:pic>
        <p:nvPicPr>
          <p:cNvPr id="2" name="Picture 1">
            <a:extLst>
              <a:ext uri="{FF2B5EF4-FFF2-40B4-BE49-F238E27FC236}">
                <a16:creationId xmlns:a16="http://schemas.microsoft.com/office/drawing/2014/main" id="{61225B14-6B2C-C547-B594-A392064B8DCA}"/>
              </a:ext>
            </a:extLst>
          </p:cNvPr>
          <p:cNvPicPr>
            <a:picLocks noChangeAspect="1"/>
          </p:cNvPicPr>
          <p:nvPr/>
        </p:nvPicPr>
        <p:blipFill>
          <a:blip r:embed="rId3"/>
          <a:stretch>
            <a:fillRect/>
          </a:stretch>
        </p:blipFill>
        <p:spPr>
          <a:xfrm>
            <a:off x="844550" y="2282955"/>
            <a:ext cx="7454900" cy="3644900"/>
          </a:xfrm>
          <a:prstGeom prst="rect">
            <a:avLst/>
          </a:prstGeom>
        </p:spPr>
      </p:pic>
      <p:sp>
        <p:nvSpPr>
          <p:cNvPr id="7" name="矩形 124">
            <a:extLst>
              <a:ext uri="{FF2B5EF4-FFF2-40B4-BE49-F238E27FC236}">
                <a16:creationId xmlns:a16="http://schemas.microsoft.com/office/drawing/2014/main" id="{239B135E-452A-FB4B-81E1-B40296D99FB3}"/>
              </a:ext>
            </a:extLst>
          </p:cNvPr>
          <p:cNvSpPr txBox="1"/>
          <p:nvPr/>
        </p:nvSpPr>
        <p:spPr>
          <a:xfrm>
            <a:off x="229819" y="6304261"/>
            <a:ext cx="7493134"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457131">
              <a:spcBef>
                <a:spcPts val="0"/>
              </a:spcBef>
              <a:buSzTx/>
              <a:buNone/>
              <a:defRPr sz="1200">
                <a:solidFill>
                  <a:srgbClr val="464749"/>
                </a:solidFill>
              </a:defRPr>
            </a:pPr>
            <a:r>
              <a:rPr lang="en-US" sz="1200" dirty="0">
                <a:solidFill>
                  <a:schemeClr val="tx1"/>
                </a:solidFill>
                <a:latin typeface="ArialMT"/>
              </a:rPr>
              <a:t>R. Collins, “</a:t>
            </a:r>
            <a:r>
              <a:rPr lang="en-US" sz="1200" b="1" dirty="0">
                <a:solidFill>
                  <a:schemeClr val="tx1"/>
                </a:solidFill>
                <a:latin typeface="ArialMT"/>
              </a:rPr>
              <a:t>A space-sweep approach to true multi-image matching</a:t>
            </a:r>
            <a:r>
              <a:rPr lang="en-US" sz="1200" dirty="0">
                <a:solidFill>
                  <a:schemeClr val="tx1"/>
                </a:solidFill>
                <a:latin typeface="ArialMT"/>
              </a:rPr>
              <a:t>”, </a:t>
            </a:r>
            <a:r>
              <a:rPr lang="en-US" sz="1200" i="1" dirty="0">
                <a:solidFill>
                  <a:schemeClr val="tx1"/>
                </a:solidFill>
                <a:latin typeface="ArialMT"/>
              </a:rPr>
              <a:t>CVPR 1996</a:t>
            </a:r>
          </a:p>
          <a:p>
            <a:pPr marL="0" indent="0" defTabSz="457131">
              <a:spcBef>
                <a:spcPts val="0"/>
              </a:spcBef>
              <a:buSzTx/>
              <a:buNone/>
              <a:defRPr sz="1200">
                <a:solidFill>
                  <a:srgbClr val="464749"/>
                </a:solidFill>
              </a:defRPr>
            </a:pPr>
            <a:r>
              <a:rPr lang="en-US" sz="1200" dirty="0" err="1">
                <a:solidFill>
                  <a:schemeClr val="tx1"/>
                </a:solidFill>
              </a:rPr>
              <a:t>D.Gallup</a:t>
            </a:r>
            <a:r>
              <a:rPr lang="en-US" sz="1200" dirty="0">
                <a:solidFill>
                  <a:schemeClr val="tx1"/>
                </a:solidFill>
              </a:rPr>
              <a:t>, et, al. “</a:t>
            </a:r>
            <a:r>
              <a:rPr lang="en-US" sz="1200" b="1" dirty="0">
                <a:solidFill>
                  <a:schemeClr val="tx1"/>
                </a:solidFill>
              </a:rPr>
              <a:t>Real-time Plane-sweeping Stereo with Multiple Sweeping Directions</a:t>
            </a:r>
            <a:r>
              <a:rPr lang="en-US" sz="1200" dirty="0">
                <a:solidFill>
                  <a:schemeClr val="tx1"/>
                </a:solidFill>
              </a:rPr>
              <a:t>”, </a:t>
            </a:r>
            <a:r>
              <a:rPr lang="en-US" sz="1200" i="1" dirty="0">
                <a:solidFill>
                  <a:schemeClr val="tx1"/>
                </a:solidFill>
              </a:rPr>
              <a:t>CVPR 2017</a:t>
            </a:r>
            <a:endParaRPr lang="en-US" i="1" dirty="0">
              <a:solidFill>
                <a:schemeClr val="tx1"/>
              </a:solidFill>
            </a:endParaRPr>
          </a:p>
        </p:txBody>
      </p:sp>
    </p:spTree>
    <p:extLst>
      <p:ext uri="{BB962C8B-B14F-4D97-AF65-F5344CB8AC3E}">
        <p14:creationId xmlns:p14="http://schemas.microsoft.com/office/powerpoint/2010/main" val="58458945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t>Depth-map Merging Based Approaches</a:t>
            </a:r>
            <a:endParaRPr dirty="0"/>
          </a:p>
        </p:txBody>
      </p:sp>
      <p:sp>
        <p:nvSpPr>
          <p:cNvPr id="545" name="TextBox 11"/>
          <p:cNvSpPr txBox="1"/>
          <p:nvPr/>
        </p:nvSpPr>
        <p:spPr>
          <a:xfrm>
            <a:off x="1084421" y="1472313"/>
            <a:ext cx="2765500"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p>
            <a:pPr marL="0" indent="0" algn="ctr" defTabSz="914400">
              <a:spcBef>
                <a:spcPts val="0"/>
              </a:spcBef>
              <a:buSzTx/>
              <a:buFontTx/>
              <a:buNone/>
              <a:defRPr sz="2800" b="1">
                <a:solidFill>
                  <a:srgbClr val="1F4E79"/>
                </a:solidFill>
              </a:defRPr>
            </a:pPr>
            <a:r>
              <a:rPr lang="en-US" dirty="0"/>
              <a:t>Plane sweeping</a:t>
            </a:r>
            <a:endParaRPr dirty="0"/>
          </a:p>
        </p:txBody>
      </p:sp>
      <p:sp>
        <p:nvSpPr>
          <p:cNvPr id="6" name="矩形 15">
            <a:extLst>
              <a:ext uri="{FF2B5EF4-FFF2-40B4-BE49-F238E27FC236}">
                <a16:creationId xmlns:a16="http://schemas.microsoft.com/office/drawing/2014/main" id="{DCD97090-99AE-BC4B-8FAC-8BE182567A5F}"/>
              </a:ext>
            </a:extLst>
          </p:cNvPr>
          <p:cNvSpPr txBox="1"/>
          <p:nvPr/>
        </p:nvSpPr>
        <p:spPr>
          <a:xfrm>
            <a:off x="180880" y="5981113"/>
            <a:ext cx="7159371" cy="697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defTabSz="342836">
              <a:buSzTx/>
              <a:buNone/>
              <a:defRPr sz="1200"/>
            </a:pPr>
            <a:r>
              <a:rPr lang="en-CN" dirty="0"/>
              <a:t>Yao</a:t>
            </a:r>
            <a:r>
              <a:rPr dirty="0"/>
              <a:t> et al., “</a:t>
            </a:r>
            <a:r>
              <a:rPr lang="en-US" sz="1200" b="1" dirty="0" err="1"/>
              <a:t>MVSNet</a:t>
            </a:r>
            <a:r>
              <a:rPr lang="en-US" sz="1200" b="1" dirty="0"/>
              <a:t>: Depth Inference for Unstructured Multi-view Stereo</a:t>
            </a:r>
            <a:r>
              <a:rPr dirty="0"/>
              <a:t>”, </a:t>
            </a:r>
            <a:r>
              <a:rPr lang="en-US" i="1" dirty="0"/>
              <a:t>ECCV</a:t>
            </a:r>
            <a:r>
              <a:rPr i="1" dirty="0"/>
              <a:t> 201</a:t>
            </a:r>
            <a:r>
              <a:rPr lang="en-US" i="1" dirty="0"/>
              <a:t>8</a:t>
            </a:r>
          </a:p>
          <a:p>
            <a:pPr marL="0" indent="0" defTabSz="342836">
              <a:buSzTx/>
              <a:buNone/>
              <a:defRPr sz="1200"/>
            </a:pPr>
            <a:r>
              <a:rPr lang="en-US" i="1" dirty="0"/>
              <a:t>Huang et al., “</a:t>
            </a:r>
            <a:r>
              <a:rPr lang="en-US" sz="1200" b="1" dirty="0" err="1"/>
              <a:t>DeepMVS</a:t>
            </a:r>
            <a:r>
              <a:rPr lang="en-US" sz="1200" b="1" dirty="0"/>
              <a:t>: Learning Multi-view Stereopsis</a:t>
            </a:r>
            <a:r>
              <a:rPr lang="en-US" i="1" dirty="0"/>
              <a:t>”, CVPR 2018</a:t>
            </a:r>
          </a:p>
          <a:p>
            <a:pPr marL="0" indent="0" defTabSz="342836">
              <a:buSzTx/>
              <a:buNone/>
              <a:defRPr sz="1200"/>
            </a:pPr>
            <a:r>
              <a:rPr lang="en-US" i="1" dirty="0"/>
              <a:t>Yao et al, ”</a:t>
            </a:r>
            <a:r>
              <a:rPr lang="en-US" sz="1200" dirty="0"/>
              <a:t> </a:t>
            </a:r>
            <a:r>
              <a:rPr lang="en-US" sz="1200" b="1" dirty="0"/>
              <a:t>Recurrent </a:t>
            </a:r>
            <a:r>
              <a:rPr lang="en-US" sz="1200" b="1" dirty="0" err="1"/>
              <a:t>MVSNet</a:t>
            </a:r>
            <a:r>
              <a:rPr lang="en-US" sz="1200" b="1" dirty="0"/>
              <a:t> for High-resolution Multi-view Stereo Depth Inference </a:t>
            </a:r>
            <a:r>
              <a:rPr lang="en-US" i="1" dirty="0"/>
              <a:t>”, CVPR 2019</a:t>
            </a:r>
            <a:endParaRPr i="1" dirty="0"/>
          </a:p>
        </p:txBody>
      </p:sp>
      <p:pic>
        <p:nvPicPr>
          <p:cNvPr id="3" name="Picture 2">
            <a:extLst>
              <a:ext uri="{FF2B5EF4-FFF2-40B4-BE49-F238E27FC236}">
                <a16:creationId xmlns:a16="http://schemas.microsoft.com/office/drawing/2014/main" id="{409C553B-10E6-E34E-9DC3-0DD328A36F98}"/>
              </a:ext>
            </a:extLst>
          </p:cNvPr>
          <p:cNvPicPr>
            <a:picLocks noChangeAspect="1"/>
          </p:cNvPicPr>
          <p:nvPr/>
        </p:nvPicPr>
        <p:blipFill>
          <a:blip r:embed="rId3"/>
          <a:stretch>
            <a:fillRect/>
          </a:stretch>
        </p:blipFill>
        <p:spPr>
          <a:xfrm>
            <a:off x="1202303" y="2781226"/>
            <a:ext cx="6739394" cy="2739923"/>
          </a:xfrm>
          <a:prstGeom prst="rect">
            <a:avLst/>
          </a:prstGeom>
        </p:spPr>
      </p:pic>
      <p:pic>
        <p:nvPicPr>
          <p:cNvPr id="4" name="Picture 3">
            <a:extLst>
              <a:ext uri="{FF2B5EF4-FFF2-40B4-BE49-F238E27FC236}">
                <a16:creationId xmlns:a16="http://schemas.microsoft.com/office/drawing/2014/main" id="{59EBF032-4BD5-294C-9A16-8CD8A5365F3E}"/>
              </a:ext>
            </a:extLst>
          </p:cNvPr>
          <p:cNvPicPr>
            <a:picLocks noChangeAspect="1"/>
          </p:cNvPicPr>
          <p:nvPr/>
        </p:nvPicPr>
        <p:blipFill>
          <a:blip r:embed="rId4"/>
          <a:stretch>
            <a:fillRect/>
          </a:stretch>
        </p:blipFill>
        <p:spPr>
          <a:xfrm>
            <a:off x="6137752" y="1163670"/>
            <a:ext cx="2765500" cy="1617556"/>
          </a:xfrm>
          <a:prstGeom prst="rect">
            <a:avLst/>
          </a:prstGeom>
        </p:spPr>
      </p:pic>
    </p:spTree>
    <p:extLst>
      <p:ext uri="{BB962C8B-B14F-4D97-AF65-F5344CB8AC3E}">
        <p14:creationId xmlns:p14="http://schemas.microsoft.com/office/powerpoint/2010/main" val="132003422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t>Depth-map Merging Based Approaches</a:t>
            </a:r>
            <a:endParaRPr dirty="0"/>
          </a:p>
        </p:txBody>
      </p:sp>
      <p:sp>
        <p:nvSpPr>
          <p:cNvPr id="545" name="TextBox 11"/>
          <p:cNvSpPr txBox="1"/>
          <p:nvPr/>
        </p:nvSpPr>
        <p:spPr>
          <a:xfrm>
            <a:off x="1084421" y="1472313"/>
            <a:ext cx="2765500"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p>
            <a:pPr marL="0" indent="0" algn="ctr" defTabSz="914400">
              <a:spcBef>
                <a:spcPts val="0"/>
              </a:spcBef>
              <a:buSzTx/>
              <a:buFontTx/>
              <a:buNone/>
              <a:defRPr sz="2800" b="1">
                <a:solidFill>
                  <a:srgbClr val="1F4E79"/>
                </a:solidFill>
              </a:defRPr>
            </a:pPr>
            <a:r>
              <a:rPr lang="en-US" dirty="0"/>
              <a:t>Plane sweeping</a:t>
            </a:r>
            <a:endParaRPr dirty="0"/>
          </a:p>
        </p:txBody>
      </p:sp>
      <p:sp>
        <p:nvSpPr>
          <p:cNvPr id="6" name="矩形 15">
            <a:extLst>
              <a:ext uri="{FF2B5EF4-FFF2-40B4-BE49-F238E27FC236}">
                <a16:creationId xmlns:a16="http://schemas.microsoft.com/office/drawing/2014/main" id="{DCD97090-99AE-BC4B-8FAC-8BE182567A5F}"/>
              </a:ext>
            </a:extLst>
          </p:cNvPr>
          <p:cNvSpPr txBox="1"/>
          <p:nvPr/>
        </p:nvSpPr>
        <p:spPr>
          <a:xfrm>
            <a:off x="168354" y="6488927"/>
            <a:ext cx="715937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defTabSz="342836">
              <a:buSzTx/>
              <a:buNone/>
              <a:defRPr sz="1200"/>
            </a:pPr>
            <a:r>
              <a:rPr lang="en-CN" dirty="0"/>
              <a:t>Yao</a:t>
            </a:r>
            <a:r>
              <a:rPr dirty="0"/>
              <a:t> et al., “</a:t>
            </a:r>
            <a:r>
              <a:rPr lang="en-US" sz="1200" b="1" dirty="0" err="1"/>
              <a:t>MVSNet</a:t>
            </a:r>
            <a:r>
              <a:rPr lang="en-US" sz="1200" b="1" dirty="0"/>
              <a:t>: Depth Inference for Unstructured Multi-view Stereo</a:t>
            </a:r>
            <a:r>
              <a:rPr dirty="0"/>
              <a:t>”, </a:t>
            </a:r>
            <a:r>
              <a:rPr lang="en-US" i="1" dirty="0"/>
              <a:t>ECCV</a:t>
            </a:r>
            <a:r>
              <a:rPr i="1" dirty="0"/>
              <a:t> 201</a:t>
            </a:r>
            <a:r>
              <a:rPr lang="en-US" i="1" dirty="0"/>
              <a:t>8</a:t>
            </a:r>
          </a:p>
        </p:txBody>
      </p:sp>
      <p:pic>
        <p:nvPicPr>
          <p:cNvPr id="4" name="Picture 3">
            <a:extLst>
              <a:ext uri="{FF2B5EF4-FFF2-40B4-BE49-F238E27FC236}">
                <a16:creationId xmlns:a16="http://schemas.microsoft.com/office/drawing/2014/main" id="{59EBF032-4BD5-294C-9A16-8CD8A5365F3E}"/>
              </a:ext>
            </a:extLst>
          </p:cNvPr>
          <p:cNvPicPr>
            <a:picLocks noChangeAspect="1"/>
          </p:cNvPicPr>
          <p:nvPr/>
        </p:nvPicPr>
        <p:blipFill>
          <a:blip r:embed="rId3"/>
          <a:stretch>
            <a:fillRect/>
          </a:stretch>
        </p:blipFill>
        <p:spPr>
          <a:xfrm>
            <a:off x="6137752" y="1163670"/>
            <a:ext cx="2765500" cy="1617556"/>
          </a:xfrm>
          <a:prstGeom prst="rect">
            <a:avLst/>
          </a:prstGeom>
        </p:spPr>
      </p:pic>
      <p:pic>
        <p:nvPicPr>
          <p:cNvPr id="2" name="Picture 1">
            <a:extLst>
              <a:ext uri="{FF2B5EF4-FFF2-40B4-BE49-F238E27FC236}">
                <a16:creationId xmlns:a16="http://schemas.microsoft.com/office/drawing/2014/main" id="{C3C96ED0-D7BC-DD40-A3F7-2A4014E76037}"/>
              </a:ext>
            </a:extLst>
          </p:cNvPr>
          <p:cNvPicPr>
            <a:picLocks noChangeAspect="1"/>
          </p:cNvPicPr>
          <p:nvPr/>
        </p:nvPicPr>
        <p:blipFill>
          <a:blip r:embed="rId4"/>
          <a:stretch>
            <a:fillRect/>
          </a:stretch>
        </p:blipFill>
        <p:spPr>
          <a:xfrm>
            <a:off x="240748" y="2805637"/>
            <a:ext cx="5114642" cy="2792477"/>
          </a:xfrm>
          <a:prstGeom prst="rect">
            <a:avLst/>
          </a:prstGeom>
        </p:spPr>
      </p:pic>
      <p:pic>
        <p:nvPicPr>
          <p:cNvPr id="5" name="Picture 4">
            <a:extLst>
              <a:ext uri="{FF2B5EF4-FFF2-40B4-BE49-F238E27FC236}">
                <a16:creationId xmlns:a16="http://schemas.microsoft.com/office/drawing/2014/main" id="{99885B67-F3DB-8147-955E-B19290BC879A}"/>
              </a:ext>
            </a:extLst>
          </p:cNvPr>
          <p:cNvPicPr>
            <a:picLocks noChangeAspect="1"/>
          </p:cNvPicPr>
          <p:nvPr/>
        </p:nvPicPr>
        <p:blipFill>
          <a:blip r:embed="rId5"/>
          <a:stretch>
            <a:fillRect/>
          </a:stretch>
        </p:blipFill>
        <p:spPr>
          <a:xfrm>
            <a:off x="6137752" y="3630591"/>
            <a:ext cx="2389799" cy="1414082"/>
          </a:xfrm>
          <a:prstGeom prst="rect">
            <a:avLst/>
          </a:prstGeom>
        </p:spPr>
      </p:pic>
    </p:spTree>
    <p:extLst>
      <p:ext uri="{BB962C8B-B14F-4D97-AF65-F5344CB8AC3E}">
        <p14:creationId xmlns:p14="http://schemas.microsoft.com/office/powerpoint/2010/main" val="248176898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t>Depth-map Merging Based Approaches</a:t>
            </a:r>
            <a:endParaRPr dirty="0"/>
          </a:p>
        </p:txBody>
      </p:sp>
      <p:sp>
        <p:nvSpPr>
          <p:cNvPr id="545" name="TextBox 11"/>
          <p:cNvSpPr txBox="1"/>
          <p:nvPr/>
        </p:nvSpPr>
        <p:spPr>
          <a:xfrm>
            <a:off x="1084421" y="1472313"/>
            <a:ext cx="2765500"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p>
            <a:pPr marL="0" indent="0" algn="ctr" defTabSz="914400">
              <a:spcBef>
                <a:spcPts val="0"/>
              </a:spcBef>
              <a:buSzTx/>
              <a:buFontTx/>
              <a:buNone/>
              <a:defRPr sz="2800" b="1">
                <a:solidFill>
                  <a:srgbClr val="1F4E79"/>
                </a:solidFill>
              </a:defRPr>
            </a:pPr>
            <a:r>
              <a:rPr lang="en-US" dirty="0"/>
              <a:t>Plane sweeping</a:t>
            </a:r>
            <a:endParaRPr dirty="0"/>
          </a:p>
        </p:txBody>
      </p:sp>
      <p:sp>
        <p:nvSpPr>
          <p:cNvPr id="6" name="矩形 15">
            <a:extLst>
              <a:ext uri="{FF2B5EF4-FFF2-40B4-BE49-F238E27FC236}">
                <a16:creationId xmlns:a16="http://schemas.microsoft.com/office/drawing/2014/main" id="{DCD97090-99AE-BC4B-8FAC-8BE182567A5F}"/>
              </a:ext>
            </a:extLst>
          </p:cNvPr>
          <p:cNvSpPr txBox="1"/>
          <p:nvPr/>
        </p:nvSpPr>
        <p:spPr>
          <a:xfrm>
            <a:off x="180880" y="5981113"/>
            <a:ext cx="7159371" cy="697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defTabSz="342836">
              <a:buSzTx/>
              <a:buNone/>
              <a:defRPr sz="1200"/>
            </a:pPr>
            <a:r>
              <a:rPr lang="en-CN" dirty="0"/>
              <a:t>Yao</a:t>
            </a:r>
            <a:r>
              <a:rPr dirty="0"/>
              <a:t> et al., “</a:t>
            </a:r>
            <a:r>
              <a:rPr lang="en-US" sz="1200" b="1" dirty="0" err="1"/>
              <a:t>MVSNet</a:t>
            </a:r>
            <a:r>
              <a:rPr lang="en-US" sz="1200" b="1" dirty="0"/>
              <a:t>: Depth Inference for Unstructured Multi-view Stereo</a:t>
            </a:r>
            <a:r>
              <a:rPr dirty="0"/>
              <a:t>”, </a:t>
            </a:r>
            <a:r>
              <a:rPr lang="en-US" i="1" dirty="0"/>
              <a:t>ECCV</a:t>
            </a:r>
            <a:r>
              <a:rPr i="1" dirty="0"/>
              <a:t> 201</a:t>
            </a:r>
            <a:r>
              <a:rPr lang="en-US" i="1" dirty="0"/>
              <a:t>8</a:t>
            </a:r>
          </a:p>
          <a:p>
            <a:pPr marL="0" indent="0" defTabSz="342836">
              <a:buSzTx/>
              <a:buNone/>
              <a:defRPr sz="1200"/>
            </a:pPr>
            <a:r>
              <a:rPr lang="en-US" i="1" dirty="0"/>
              <a:t>Huang et al., “</a:t>
            </a:r>
            <a:r>
              <a:rPr lang="en-US" sz="1200" b="1" dirty="0" err="1"/>
              <a:t>DeepMVS</a:t>
            </a:r>
            <a:r>
              <a:rPr lang="en-US" sz="1200" b="1" dirty="0"/>
              <a:t>: Learning Multi-view Stereopsis</a:t>
            </a:r>
            <a:r>
              <a:rPr lang="en-US" i="1" dirty="0"/>
              <a:t>”, CVPR 2018</a:t>
            </a:r>
          </a:p>
          <a:p>
            <a:pPr marL="0" indent="0" defTabSz="342836">
              <a:buSzTx/>
              <a:buNone/>
              <a:defRPr sz="1200"/>
            </a:pPr>
            <a:r>
              <a:rPr lang="en-US" i="1" dirty="0"/>
              <a:t>Yao et al, ”</a:t>
            </a:r>
            <a:r>
              <a:rPr lang="en-US" sz="1200" dirty="0"/>
              <a:t> </a:t>
            </a:r>
            <a:r>
              <a:rPr lang="en-US" sz="1200" b="1" dirty="0"/>
              <a:t>Recurrent </a:t>
            </a:r>
            <a:r>
              <a:rPr lang="en-US" sz="1200" b="1" dirty="0" err="1"/>
              <a:t>MVSNet</a:t>
            </a:r>
            <a:r>
              <a:rPr lang="en-US" sz="1200" b="1" dirty="0"/>
              <a:t> for High-resolution Multi-view Stereo Depth Inference </a:t>
            </a:r>
            <a:r>
              <a:rPr lang="en-US" i="1" dirty="0"/>
              <a:t>”, CVPR 2019</a:t>
            </a:r>
            <a:endParaRPr i="1" dirty="0"/>
          </a:p>
        </p:txBody>
      </p:sp>
      <p:pic>
        <p:nvPicPr>
          <p:cNvPr id="4" name="Picture 3">
            <a:extLst>
              <a:ext uri="{FF2B5EF4-FFF2-40B4-BE49-F238E27FC236}">
                <a16:creationId xmlns:a16="http://schemas.microsoft.com/office/drawing/2014/main" id="{59EBF032-4BD5-294C-9A16-8CD8A5365F3E}"/>
              </a:ext>
            </a:extLst>
          </p:cNvPr>
          <p:cNvPicPr>
            <a:picLocks noChangeAspect="1"/>
          </p:cNvPicPr>
          <p:nvPr/>
        </p:nvPicPr>
        <p:blipFill>
          <a:blip r:embed="rId3"/>
          <a:stretch>
            <a:fillRect/>
          </a:stretch>
        </p:blipFill>
        <p:spPr>
          <a:xfrm>
            <a:off x="6137752" y="1163670"/>
            <a:ext cx="2765500" cy="1617556"/>
          </a:xfrm>
          <a:prstGeom prst="rect">
            <a:avLst/>
          </a:prstGeom>
        </p:spPr>
      </p:pic>
      <p:sp>
        <p:nvSpPr>
          <p:cNvPr id="7" name="In general,…">
            <a:extLst>
              <a:ext uri="{FF2B5EF4-FFF2-40B4-BE49-F238E27FC236}">
                <a16:creationId xmlns:a16="http://schemas.microsoft.com/office/drawing/2014/main" id="{452FA221-0EBB-C146-9226-5B49A9539483}"/>
              </a:ext>
            </a:extLst>
          </p:cNvPr>
          <p:cNvSpPr txBox="1">
            <a:spLocks noGrp="1"/>
          </p:cNvSpPr>
          <p:nvPr>
            <p:ph type="body" idx="1"/>
          </p:nvPr>
        </p:nvSpPr>
        <p:spPr>
          <a:xfrm>
            <a:off x="457200" y="2107789"/>
            <a:ext cx="6156542" cy="3586541"/>
          </a:xfrm>
          <a:prstGeom prst="rect">
            <a:avLst/>
          </a:prstGeom>
        </p:spPr>
        <p:txBody>
          <a:bodyPr/>
          <a:lstStyle/>
          <a:p>
            <a:r>
              <a:rPr lang="en-US" dirty="0"/>
              <a:t>Pros:</a:t>
            </a:r>
          </a:p>
          <a:p>
            <a:pPr lvl="1"/>
            <a:r>
              <a:rPr lang="en-US" dirty="0"/>
              <a:t>Much more efficient</a:t>
            </a:r>
          </a:p>
          <a:p>
            <a:pPr lvl="1"/>
            <a:r>
              <a:rPr lang="en-US" dirty="0"/>
              <a:t>Perform very well in completeness</a:t>
            </a:r>
          </a:p>
          <a:p>
            <a:pPr marL="0" indent="0">
              <a:buNone/>
            </a:pPr>
            <a:endParaRPr lang="en-US" dirty="0"/>
          </a:p>
          <a:p>
            <a:r>
              <a:rPr lang="en-US" dirty="0"/>
              <a:t>Cons:</a:t>
            </a:r>
          </a:p>
          <a:p>
            <a:pPr lvl="1"/>
            <a:r>
              <a:rPr lang="en-US" dirty="0"/>
              <a:t>High memory </a:t>
            </a:r>
            <a:r>
              <a:rPr lang="en-US" dirty="0" err="1"/>
              <a:t>comsumption</a:t>
            </a:r>
            <a:endParaRPr lang="en-US" dirty="0"/>
          </a:p>
        </p:txBody>
      </p:sp>
    </p:spTree>
    <p:extLst>
      <p:ext uri="{BB962C8B-B14F-4D97-AF65-F5344CB8AC3E}">
        <p14:creationId xmlns:p14="http://schemas.microsoft.com/office/powerpoint/2010/main" val="404981512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t>Depth-map Merging Based Approaches</a:t>
            </a:r>
            <a:endParaRPr dirty="0"/>
          </a:p>
        </p:txBody>
      </p:sp>
      <p:sp>
        <p:nvSpPr>
          <p:cNvPr id="545" name="TextBox 11"/>
          <p:cNvSpPr txBox="1"/>
          <p:nvPr/>
        </p:nvSpPr>
        <p:spPr>
          <a:xfrm>
            <a:off x="1084421" y="1472313"/>
            <a:ext cx="2765500"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p>
            <a:pPr marL="0" indent="0" algn="ctr" defTabSz="914400">
              <a:spcBef>
                <a:spcPts val="0"/>
              </a:spcBef>
              <a:buSzTx/>
              <a:buFontTx/>
              <a:buNone/>
              <a:defRPr sz="2800" b="1">
                <a:solidFill>
                  <a:srgbClr val="1F4E79"/>
                </a:solidFill>
              </a:defRPr>
            </a:pPr>
            <a:r>
              <a:rPr lang="en-US" dirty="0"/>
              <a:t>Plane sweeping</a:t>
            </a:r>
            <a:endParaRPr dirty="0"/>
          </a:p>
        </p:txBody>
      </p:sp>
      <p:sp>
        <p:nvSpPr>
          <p:cNvPr id="6" name="矩形 15">
            <a:extLst>
              <a:ext uri="{FF2B5EF4-FFF2-40B4-BE49-F238E27FC236}">
                <a16:creationId xmlns:a16="http://schemas.microsoft.com/office/drawing/2014/main" id="{DCD97090-99AE-BC4B-8FAC-8BE182567A5F}"/>
              </a:ext>
            </a:extLst>
          </p:cNvPr>
          <p:cNvSpPr txBox="1"/>
          <p:nvPr/>
        </p:nvSpPr>
        <p:spPr>
          <a:xfrm>
            <a:off x="180880" y="5981113"/>
            <a:ext cx="7159371" cy="697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defTabSz="342836">
              <a:buSzTx/>
              <a:buNone/>
              <a:defRPr sz="1200"/>
            </a:pPr>
            <a:r>
              <a:rPr lang="en-CN" dirty="0"/>
              <a:t>Yao</a:t>
            </a:r>
            <a:r>
              <a:rPr dirty="0"/>
              <a:t> et al., “</a:t>
            </a:r>
            <a:r>
              <a:rPr lang="en-US" sz="1200" b="1" dirty="0" err="1"/>
              <a:t>MVSNet</a:t>
            </a:r>
            <a:r>
              <a:rPr lang="en-US" sz="1200" b="1" dirty="0"/>
              <a:t>: Depth Inference for Unstructured Multi-view Stereo</a:t>
            </a:r>
            <a:r>
              <a:rPr dirty="0"/>
              <a:t>”, </a:t>
            </a:r>
            <a:r>
              <a:rPr lang="en-US" i="1" dirty="0"/>
              <a:t>ECCV</a:t>
            </a:r>
            <a:r>
              <a:rPr i="1" dirty="0"/>
              <a:t> 201</a:t>
            </a:r>
            <a:r>
              <a:rPr lang="en-US" i="1" dirty="0"/>
              <a:t>8</a:t>
            </a:r>
          </a:p>
          <a:p>
            <a:pPr marL="0" indent="0" defTabSz="342836">
              <a:buSzTx/>
              <a:buNone/>
              <a:defRPr sz="1200"/>
            </a:pPr>
            <a:r>
              <a:rPr lang="en-US" i="1" dirty="0"/>
              <a:t>Huang et al., “</a:t>
            </a:r>
            <a:r>
              <a:rPr lang="en-US" sz="1200" b="1" dirty="0" err="1"/>
              <a:t>DeepMVS</a:t>
            </a:r>
            <a:r>
              <a:rPr lang="en-US" sz="1200" b="1" dirty="0"/>
              <a:t>: Learning Multi-view Stereopsis</a:t>
            </a:r>
            <a:r>
              <a:rPr lang="en-US" i="1" dirty="0"/>
              <a:t>”, CVPR 2018</a:t>
            </a:r>
          </a:p>
          <a:p>
            <a:pPr marL="0" indent="0" defTabSz="342836">
              <a:buSzTx/>
              <a:buNone/>
              <a:defRPr sz="1200"/>
            </a:pPr>
            <a:r>
              <a:rPr lang="en-US" i="1" dirty="0"/>
              <a:t>Yao et al, ”</a:t>
            </a:r>
            <a:r>
              <a:rPr lang="en-US" sz="1200" dirty="0"/>
              <a:t> </a:t>
            </a:r>
            <a:r>
              <a:rPr lang="en-US" sz="1200" b="1" dirty="0"/>
              <a:t>Recurrent </a:t>
            </a:r>
            <a:r>
              <a:rPr lang="en-US" sz="1200" b="1" dirty="0" err="1"/>
              <a:t>MVSNet</a:t>
            </a:r>
            <a:r>
              <a:rPr lang="en-US" sz="1200" b="1" dirty="0"/>
              <a:t> for High-resolution Multi-view Stereo Depth Inference </a:t>
            </a:r>
            <a:r>
              <a:rPr lang="en-US" i="1" dirty="0"/>
              <a:t>”, CVPR 2019</a:t>
            </a:r>
            <a:endParaRPr i="1" dirty="0"/>
          </a:p>
        </p:txBody>
      </p:sp>
      <p:pic>
        <p:nvPicPr>
          <p:cNvPr id="4" name="Picture 3">
            <a:extLst>
              <a:ext uri="{FF2B5EF4-FFF2-40B4-BE49-F238E27FC236}">
                <a16:creationId xmlns:a16="http://schemas.microsoft.com/office/drawing/2014/main" id="{59EBF032-4BD5-294C-9A16-8CD8A5365F3E}"/>
              </a:ext>
            </a:extLst>
          </p:cNvPr>
          <p:cNvPicPr>
            <a:picLocks noChangeAspect="1"/>
          </p:cNvPicPr>
          <p:nvPr/>
        </p:nvPicPr>
        <p:blipFill>
          <a:blip r:embed="rId3"/>
          <a:stretch>
            <a:fillRect/>
          </a:stretch>
        </p:blipFill>
        <p:spPr>
          <a:xfrm>
            <a:off x="6137752" y="1163670"/>
            <a:ext cx="2765500" cy="1617556"/>
          </a:xfrm>
          <a:prstGeom prst="rect">
            <a:avLst/>
          </a:prstGeom>
        </p:spPr>
      </p:pic>
    </p:spTree>
    <p:extLst>
      <p:ext uri="{BB962C8B-B14F-4D97-AF65-F5344CB8AC3E}">
        <p14:creationId xmlns:p14="http://schemas.microsoft.com/office/powerpoint/2010/main" val="98243610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 name="Title 1">
            <a:extLst>
              <a:ext uri="{FF2B5EF4-FFF2-40B4-BE49-F238E27FC236}">
                <a16:creationId xmlns:a16="http://schemas.microsoft.com/office/drawing/2014/main" id="{6D2E51A4-B1D3-F046-90F7-15713263F6B8}"/>
              </a:ext>
            </a:extLst>
          </p:cNvPr>
          <p:cNvSpPr txBox="1">
            <a:spLocks noGrp="1"/>
          </p:cNvSpPr>
          <p:nvPr>
            <p:ph type="title"/>
          </p:nvPr>
        </p:nvSpPr>
        <p:spPr>
          <a:xfrm>
            <a:off x="457200" y="92074"/>
            <a:ext cx="8229600" cy="1244898"/>
          </a:xfrm>
          <a:prstGeom prst="rect">
            <a:avLst/>
          </a:prstGeom>
        </p:spPr>
        <p:txBody>
          <a:bodyPr>
            <a:normAutofit/>
          </a:bodyPr>
          <a:lstStyle/>
          <a:p>
            <a:r>
              <a:rPr lang="en-US" dirty="0"/>
              <a:t>Depth-map Merging Based Approaches</a:t>
            </a:r>
            <a:endParaRPr dirty="0"/>
          </a:p>
        </p:txBody>
      </p:sp>
      <p:sp>
        <p:nvSpPr>
          <p:cNvPr id="6" name="In general,…">
            <a:extLst>
              <a:ext uri="{FF2B5EF4-FFF2-40B4-BE49-F238E27FC236}">
                <a16:creationId xmlns:a16="http://schemas.microsoft.com/office/drawing/2014/main" id="{99D9F893-8778-1F41-9CF0-4B3F8E96D3B2}"/>
              </a:ext>
            </a:extLst>
          </p:cNvPr>
          <p:cNvSpPr txBox="1">
            <a:spLocks noGrp="1"/>
          </p:cNvSpPr>
          <p:nvPr>
            <p:ph type="body" idx="1"/>
          </p:nvPr>
        </p:nvSpPr>
        <p:spPr>
          <a:xfrm>
            <a:off x="457199" y="2107789"/>
            <a:ext cx="8229599" cy="3586541"/>
          </a:xfrm>
          <a:prstGeom prst="rect">
            <a:avLst/>
          </a:prstGeom>
        </p:spPr>
        <p:txBody>
          <a:bodyPr/>
          <a:lstStyle/>
          <a:p>
            <a:r>
              <a:rPr lang="en-US" dirty="0"/>
              <a:t>Pros:</a:t>
            </a:r>
          </a:p>
          <a:p>
            <a:pPr lvl="1"/>
            <a:r>
              <a:rPr lang="ja-JP" altLang="en-US"/>
              <a:t>适用于大场景海量图像</a:t>
            </a:r>
            <a:r>
              <a:rPr lang="en-US" altLang="ja-JP" dirty="0"/>
              <a:t>(</a:t>
            </a:r>
            <a:r>
              <a:rPr lang="ja-JP" altLang="en-US"/>
              <a:t>并行计算深度图</a:t>
            </a:r>
            <a:r>
              <a:rPr lang="en-US" altLang="ja-JP" dirty="0"/>
              <a:t>)</a:t>
            </a:r>
            <a:endParaRPr lang="ja-JP" altLang="en-US"/>
          </a:p>
          <a:p>
            <a:pPr lvl="1"/>
            <a:r>
              <a:rPr lang="ja-JP" altLang="en-US" sz="2800"/>
              <a:t>得到的点云数量多</a:t>
            </a:r>
            <a:r>
              <a:rPr lang="en-US" altLang="ja-JP" sz="2800" dirty="0"/>
              <a:t>(</a:t>
            </a:r>
            <a:r>
              <a:rPr lang="ja-JP" altLang="en-US" sz="2800"/>
              <a:t>冗余</a:t>
            </a:r>
            <a:r>
              <a:rPr lang="en-US" altLang="ja-JP" sz="2800" dirty="0"/>
              <a:t>)</a:t>
            </a:r>
          </a:p>
          <a:p>
            <a:pPr lvl="1"/>
            <a:r>
              <a:rPr lang="ja-JP" altLang="en-US"/>
              <a:t>目前的开源和商用软件基本都采用这类方法 </a:t>
            </a:r>
            <a:br>
              <a:rPr lang="en-US" altLang="ja-JP" sz="2800" dirty="0"/>
            </a:br>
            <a:endParaRPr lang="ja-JP" altLang="en-US"/>
          </a:p>
          <a:p>
            <a:pPr marL="0" indent="0">
              <a:buNone/>
            </a:pPr>
            <a:endParaRPr lang="en-US" dirty="0"/>
          </a:p>
          <a:p>
            <a:r>
              <a:rPr lang="en-US" dirty="0"/>
              <a:t>Cons:</a:t>
            </a:r>
          </a:p>
          <a:p>
            <a:pPr lvl="1"/>
            <a:r>
              <a:rPr lang="ja-JP" altLang="en-US" sz="2800"/>
              <a:t>很大程度上依赖于邻域图像组的选择 </a:t>
            </a:r>
            <a:endParaRPr lang="ja-JP" altLang="en-US">
              <a:effectLst/>
            </a:endParaRPr>
          </a:p>
        </p:txBody>
      </p:sp>
    </p:spTree>
    <p:extLst>
      <p:ext uri="{BB962C8B-B14F-4D97-AF65-F5344CB8AC3E}">
        <p14:creationId xmlns:p14="http://schemas.microsoft.com/office/powerpoint/2010/main" val="1689733974"/>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 name="Topics"/>
          <p:cNvSpPr txBox="1">
            <a:spLocks noGrp="1"/>
          </p:cNvSpPr>
          <p:nvPr>
            <p:ph type="title"/>
          </p:nvPr>
        </p:nvSpPr>
        <p:spPr>
          <a:prstGeom prst="rect">
            <a:avLst/>
          </a:prstGeom>
        </p:spPr>
        <p:txBody>
          <a:bodyPr/>
          <a:lstStyle/>
          <a:p>
            <a:r>
              <a:t>Topics</a:t>
            </a:r>
          </a:p>
        </p:txBody>
      </p:sp>
      <p:sp>
        <p:nvSpPr>
          <p:cNvPr id="542" name="3D Data…"/>
          <p:cNvSpPr txBox="1">
            <a:spLocks noGrp="1"/>
          </p:cNvSpPr>
          <p:nvPr>
            <p:ph type="body" idx="1"/>
          </p:nvPr>
        </p:nvSpPr>
        <p:spPr>
          <a:xfrm>
            <a:off x="457200" y="1014820"/>
            <a:ext cx="8229600" cy="5257801"/>
          </a:xfrm>
          <a:prstGeom prst="rect">
            <a:avLst/>
          </a:prstGeom>
        </p:spPr>
        <p:txBody>
          <a:bodyPr>
            <a:normAutofit fontScale="92500"/>
          </a:bodyPr>
          <a:lstStyle/>
          <a:p>
            <a:pPr>
              <a:lnSpc>
                <a:spcPct val="200000"/>
              </a:lnSpc>
              <a:defRPr b="1"/>
            </a:pPr>
            <a:r>
              <a:rPr lang="en-US" b="1" dirty="0">
                <a:solidFill>
                  <a:schemeClr val="tx2"/>
                </a:solidFill>
              </a:rPr>
              <a:t>Introduction</a:t>
            </a:r>
          </a:p>
          <a:p>
            <a:pPr>
              <a:lnSpc>
                <a:spcPct val="200000"/>
              </a:lnSpc>
              <a:defRPr b="1"/>
            </a:pPr>
            <a:r>
              <a:rPr lang="en-US" b="1" dirty="0"/>
              <a:t>Related Work</a:t>
            </a:r>
          </a:p>
          <a:p>
            <a:pPr lvl="1">
              <a:lnSpc>
                <a:spcPct val="200000"/>
              </a:lnSpc>
              <a:defRPr b="1"/>
            </a:pPr>
            <a:r>
              <a:rPr lang="en-US" dirty="0">
                <a:solidFill>
                  <a:schemeClr val="tx2"/>
                </a:solidFill>
              </a:rPr>
              <a:t>Depth-map Merging Based Approaches</a:t>
            </a:r>
            <a:endParaRPr dirty="0">
              <a:solidFill>
                <a:schemeClr val="tx2"/>
              </a:solidFill>
            </a:endParaRPr>
          </a:p>
          <a:p>
            <a:pPr lvl="1">
              <a:lnSpc>
                <a:spcPct val="200000"/>
              </a:lnSpc>
              <a:defRPr b="1">
                <a:solidFill>
                  <a:srgbClr val="A7A7A7"/>
                </a:solidFill>
              </a:defRPr>
            </a:pPr>
            <a:r>
              <a:rPr lang="en-US" dirty="0">
                <a:solidFill>
                  <a:schemeClr val="tx1"/>
                </a:solidFill>
              </a:rPr>
              <a:t>Volumetric Based Approaches</a:t>
            </a:r>
            <a:endParaRPr dirty="0">
              <a:solidFill>
                <a:schemeClr val="tx1"/>
              </a:solidFill>
            </a:endParaRPr>
          </a:p>
          <a:p>
            <a:pPr lvl="1">
              <a:lnSpc>
                <a:spcPct val="200000"/>
              </a:lnSpc>
              <a:defRPr b="1">
                <a:solidFill>
                  <a:srgbClr val="A7A7A7"/>
                </a:solidFill>
              </a:defRPr>
            </a:pPr>
            <a:r>
              <a:rPr lang="en-US" dirty="0"/>
              <a:t>Feature Point Growing Based Approaches</a:t>
            </a:r>
            <a:endParaRPr dirty="0"/>
          </a:p>
          <a:p>
            <a:pPr lvl="1">
              <a:lnSpc>
                <a:spcPct val="200000"/>
              </a:lnSpc>
              <a:defRPr b="1">
                <a:solidFill>
                  <a:srgbClr val="A7A7A7"/>
                </a:solidFill>
              </a:defRPr>
            </a:pPr>
            <a:r>
              <a:rPr lang="en-US" dirty="0"/>
              <a:t>Multi-view Stereo and Structure Priors</a:t>
            </a:r>
          </a:p>
          <a:p>
            <a:pPr>
              <a:lnSpc>
                <a:spcPct val="200000"/>
              </a:lnSpc>
              <a:defRPr b="1">
                <a:solidFill>
                  <a:srgbClr val="A7A7A7"/>
                </a:solidFill>
              </a:defRPr>
            </a:pPr>
            <a:r>
              <a:rPr lang="en-US" b="1" dirty="0"/>
              <a:t>Limitations and Future Directions </a:t>
            </a:r>
          </a:p>
        </p:txBody>
      </p:sp>
    </p:spTree>
    <p:extLst>
      <p:ext uri="{BB962C8B-B14F-4D97-AF65-F5344CB8AC3E}">
        <p14:creationId xmlns:p14="http://schemas.microsoft.com/office/powerpoint/2010/main" val="4202184159"/>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42" name="The Richness of 3D Learning Tasks"/>
          <p:cNvSpPr txBox="1">
            <a:spLocks noGrp="1"/>
          </p:cNvSpPr>
          <p:nvPr>
            <p:ph type="title"/>
          </p:nvPr>
        </p:nvSpPr>
        <p:spPr>
          <a:xfrm>
            <a:off x="457200" y="142874"/>
            <a:ext cx="8229600" cy="797096"/>
          </a:xfrm>
          <a:prstGeom prst="rect">
            <a:avLst/>
          </a:prstGeom>
        </p:spPr>
        <p:txBody>
          <a:bodyPr/>
          <a:lstStyle>
            <a:lvl1pPr defTabSz="329123"/>
          </a:lstStyle>
          <a:p>
            <a:r>
              <a:t>Task: Reconstruction</a:t>
            </a:r>
          </a:p>
        </p:txBody>
      </p:sp>
      <p:sp>
        <p:nvSpPr>
          <p:cNvPr id="2343" name="矩形 8"/>
          <p:cNvSpPr txBox="1"/>
          <p:nvPr/>
        </p:nvSpPr>
        <p:spPr>
          <a:xfrm>
            <a:off x="1490360" y="5263167"/>
            <a:ext cx="1258869"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0" indent="0" defTabSz="342836">
              <a:buSzTx/>
              <a:buNone/>
              <a:defRPr sz="1000"/>
            </a:lvl1pPr>
          </a:lstStyle>
          <a:p>
            <a:r>
              <a:t>[image: oswald]</a:t>
            </a:r>
          </a:p>
        </p:txBody>
      </p:sp>
      <p:pic>
        <p:nvPicPr>
          <p:cNvPr id="2344" name="图片 12" descr="图片 12"/>
          <p:cNvPicPr>
            <a:picLocks noChangeAspect="1"/>
          </p:cNvPicPr>
          <p:nvPr/>
        </p:nvPicPr>
        <p:blipFill>
          <a:blip r:embed="rId2"/>
          <a:stretch>
            <a:fillRect/>
          </a:stretch>
        </p:blipFill>
        <p:spPr>
          <a:xfrm>
            <a:off x="1492075" y="1273489"/>
            <a:ext cx="6159850" cy="3986359"/>
          </a:xfrm>
          <a:prstGeom prst="rect">
            <a:avLst/>
          </a:prstGeom>
          <a:ln w="12700">
            <a:miter lim="400000"/>
          </a:ln>
        </p:spPr>
      </p:pic>
      <p:sp>
        <p:nvSpPr>
          <p:cNvPr id="2345" name="Covered methods: SurfaceNet, LSM, GC-Net, MVSNet,…"/>
          <p:cNvSpPr txBox="1"/>
          <p:nvPr/>
        </p:nvSpPr>
        <p:spPr>
          <a:xfrm>
            <a:off x="968468" y="5811372"/>
            <a:ext cx="7207065" cy="646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lvl="1" indent="228600">
              <a:buSzTx/>
              <a:buFontTx/>
              <a:buNone/>
              <a:defRPr sz="2000"/>
            </a:pPr>
            <a:r>
              <a:t>Covered methods: SurfaceNet, LSM, GC-Net, MVSNet,</a:t>
            </a:r>
          </a:p>
          <a:p>
            <a:pPr marL="0" lvl="1" indent="228600">
              <a:buSzTx/>
              <a:buFontTx/>
              <a:buNone/>
              <a:defRPr sz="2000"/>
            </a:pPr>
            <a:r>
              <a:t> R-MVSNet, PointMVSNet, BA-Net</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47" name="矩形 3"/>
          <p:cNvSpPr txBox="1"/>
          <p:nvPr/>
        </p:nvSpPr>
        <p:spPr>
          <a:xfrm>
            <a:off x="162754" y="6276848"/>
            <a:ext cx="4854969"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defRPr sz="1200"/>
            </a:pPr>
            <a:r>
              <a:t>Ji et al., “</a:t>
            </a:r>
            <a:r>
              <a:rPr b="1"/>
              <a:t>SurfaceNet: An End-to-End 3D Neural Network for Multiview Stereopsis</a:t>
            </a:r>
            <a:r>
              <a:t>”, </a:t>
            </a:r>
            <a:r>
              <a:rPr i="1"/>
              <a:t>ICCV 2017</a:t>
            </a:r>
          </a:p>
        </p:txBody>
      </p:sp>
      <p:pic>
        <p:nvPicPr>
          <p:cNvPr id="2348" name="图片 4" descr="图片 4"/>
          <p:cNvPicPr>
            <a:picLocks noChangeAspect="1"/>
          </p:cNvPicPr>
          <p:nvPr/>
        </p:nvPicPr>
        <p:blipFill>
          <a:blip r:embed="rId2"/>
          <a:stretch>
            <a:fillRect/>
          </a:stretch>
        </p:blipFill>
        <p:spPr>
          <a:xfrm>
            <a:off x="2418281" y="3107836"/>
            <a:ext cx="4307438" cy="2784368"/>
          </a:xfrm>
          <a:prstGeom prst="rect">
            <a:avLst/>
          </a:prstGeom>
          <a:ln w="12700">
            <a:miter lim="400000"/>
          </a:ln>
        </p:spPr>
      </p:pic>
      <p:sp>
        <p:nvSpPr>
          <p:cNvPr id="2349" name="矩形 5"/>
          <p:cNvSpPr txBox="1"/>
          <p:nvPr/>
        </p:nvSpPr>
        <p:spPr>
          <a:xfrm>
            <a:off x="449698" y="2007401"/>
            <a:ext cx="8244604" cy="1018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pPr>
            <a:r>
              <a:t>project along viewing rays to build colored voxel cubes.</a:t>
            </a:r>
          </a:p>
          <a:p>
            <a:pPr marL="0" indent="0" defTabSz="342836">
              <a:buSzTx/>
              <a:buNone/>
              <a:defRPr sz="1600"/>
            </a:pPr>
            <a:endParaRPr/>
          </a:p>
        </p:txBody>
      </p:sp>
      <p:sp>
        <p:nvSpPr>
          <p:cNvPr id="2350" name="文本框 10"/>
          <p:cNvSpPr txBox="1"/>
          <p:nvPr/>
        </p:nvSpPr>
        <p:spPr>
          <a:xfrm>
            <a:off x="1000496" y="231410"/>
            <a:ext cx="7143007"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indent="0" defTabSz="342836">
              <a:buSzTx/>
              <a:buNone/>
              <a:defRPr sz="4000" b="1"/>
            </a:pPr>
            <a:r>
              <a:t>Surface Reconstruction as Voxel Occupancy Prediction</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2" name="矩形 1"/>
          <p:cNvSpPr txBox="1"/>
          <p:nvPr/>
        </p:nvSpPr>
        <p:spPr>
          <a:xfrm>
            <a:off x="963820" y="1020551"/>
            <a:ext cx="6900211" cy="485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0" indent="0" defTabSz="342836">
              <a:buSzTx/>
              <a:buNone/>
            </a:lvl1pPr>
          </a:lstStyle>
          <a:p>
            <a:r>
              <a:t>Predict the surface confidence for each voxel: </a:t>
            </a:r>
          </a:p>
        </p:txBody>
      </p:sp>
      <p:pic>
        <p:nvPicPr>
          <p:cNvPr id="2353" name="图片 2" descr="图片 2"/>
          <p:cNvPicPr>
            <a:picLocks noChangeAspect="1"/>
          </p:cNvPicPr>
          <p:nvPr/>
        </p:nvPicPr>
        <p:blipFill>
          <a:blip r:embed="rId2"/>
          <a:stretch>
            <a:fillRect/>
          </a:stretch>
        </p:blipFill>
        <p:spPr>
          <a:xfrm>
            <a:off x="1710145" y="4018101"/>
            <a:ext cx="5407561" cy="1107060"/>
          </a:xfrm>
          <a:prstGeom prst="rect">
            <a:avLst/>
          </a:prstGeom>
          <a:ln w="12700">
            <a:miter lim="400000"/>
          </a:ln>
        </p:spPr>
      </p:pic>
      <p:sp>
        <p:nvSpPr>
          <p:cNvPr id="2354" name="矩形 3"/>
          <p:cNvSpPr txBox="1"/>
          <p:nvPr/>
        </p:nvSpPr>
        <p:spPr>
          <a:xfrm>
            <a:off x="28999" y="6228210"/>
            <a:ext cx="4864515"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defRPr sz="1200"/>
            </a:pPr>
            <a:r>
              <a:t>Ji et al., “</a:t>
            </a:r>
            <a:r>
              <a:rPr b="1"/>
              <a:t>SurfaceNet: An End-to-End 3D Neural Network for Multiview Stereopsis</a:t>
            </a:r>
            <a:r>
              <a:t>”, </a:t>
            </a:r>
            <a:r>
              <a:rPr i="1"/>
              <a:t>ICCV 2017</a:t>
            </a:r>
          </a:p>
        </p:txBody>
      </p:sp>
      <p:pic>
        <p:nvPicPr>
          <p:cNvPr id="2355" name="Image" descr="Image"/>
          <p:cNvPicPr>
            <a:picLocks noChangeAspect="1"/>
          </p:cNvPicPr>
          <p:nvPr/>
        </p:nvPicPr>
        <p:blipFill>
          <a:blip r:embed="rId3"/>
          <a:stretch>
            <a:fillRect/>
          </a:stretch>
        </p:blipFill>
        <p:spPr>
          <a:xfrm>
            <a:off x="1504950" y="1508539"/>
            <a:ext cx="6134100" cy="2095501"/>
          </a:xfrm>
          <a:prstGeom prst="rect">
            <a:avLst/>
          </a:prstGeom>
          <a:ln w="12700">
            <a:miter lim="400000"/>
          </a:ln>
        </p:spPr>
      </p:pic>
      <p:sp>
        <p:nvSpPr>
          <p:cNvPr id="2356" name="矩形 1"/>
          <p:cNvSpPr txBox="1"/>
          <p:nvPr/>
        </p:nvSpPr>
        <p:spPr>
          <a:xfrm>
            <a:off x="963820" y="5338551"/>
            <a:ext cx="6900211" cy="485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0" indent="0" defTabSz="342836">
              <a:buSzTx/>
              <a:buNone/>
            </a:lvl1pPr>
          </a:lstStyle>
          <a:p>
            <a:r>
              <a:t>binarization as post-processing</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What is MVS</a:t>
            </a:r>
            <a:endParaRPr dirty="0"/>
          </a:p>
        </p:txBody>
      </p:sp>
      <p:sp>
        <p:nvSpPr>
          <p:cNvPr id="484" name="Multi-view Geometry: Physics based"/>
          <p:cNvSpPr txBox="1"/>
          <p:nvPr/>
        </p:nvSpPr>
        <p:spPr>
          <a:xfrm>
            <a:off x="473028" y="1023007"/>
            <a:ext cx="8378364" cy="5262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dirty="0"/>
              <a:t>The goal of image-based 3D reconstruction</a:t>
            </a:r>
            <a:r>
              <a:rPr lang="en-CN" dirty="0"/>
              <a:t>: </a:t>
            </a:r>
          </a:p>
          <a:p>
            <a:r>
              <a:rPr lang="en-US" i="1" dirty="0"/>
              <a:t>	given a set of photographs of an object or a scene, 	estimate the most likely 3D shape that explains those photographs, </a:t>
            </a:r>
          </a:p>
          <a:p>
            <a:r>
              <a:rPr lang="en-US" i="1" dirty="0"/>
              <a:t>	under the assumptions of </a:t>
            </a:r>
            <a:r>
              <a:rPr lang="en-US" i="1" dirty="0">
                <a:solidFill>
                  <a:srgbClr val="FF0000"/>
                </a:solidFill>
              </a:rPr>
              <a:t>known materials, viewpoints, and lighting conditions.</a:t>
            </a:r>
          </a:p>
          <a:p>
            <a:endParaRPr lang="en-US" i="1" dirty="0">
              <a:solidFill>
                <a:srgbClr val="FF0000"/>
              </a:solidFill>
            </a:endParaRPr>
          </a:p>
          <a:p>
            <a:endParaRPr lang="en-US" i="1" dirty="0">
              <a:solidFill>
                <a:srgbClr val="FF0000"/>
              </a:solidFill>
            </a:endParaRPr>
          </a:p>
          <a:p>
            <a:pPr marL="342900" indent="-342900">
              <a:buFont typeface="Arial" panose="020B0604020202020204" pitchFamily="34" charset="0"/>
              <a:buChar char="•"/>
            </a:pPr>
            <a:r>
              <a:rPr lang="en-US" dirty="0">
                <a:solidFill>
                  <a:schemeClr val="bg1"/>
                </a:solidFill>
              </a:rPr>
              <a:t>GAMES 101: </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endParaRPr lang="en-US" dirty="0">
              <a:solidFill>
                <a:schemeClr val="bg1"/>
              </a:solidFill>
            </a:endParaRPr>
          </a:p>
        </p:txBody>
      </p:sp>
      <p:sp>
        <p:nvSpPr>
          <p:cNvPr id="4" name="Rectangle 3">
            <a:extLst>
              <a:ext uri="{FF2B5EF4-FFF2-40B4-BE49-F238E27FC236}">
                <a16:creationId xmlns:a16="http://schemas.microsoft.com/office/drawing/2014/main" id="{3A6CE371-217B-C14A-A404-9FB4487C306D}"/>
              </a:ext>
            </a:extLst>
          </p:cNvPr>
          <p:cNvSpPr/>
          <p:nvPr/>
        </p:nvSpPr>
        <p:spPr>
          <a:xfrm>
            <a:off x="6085667" y="3331331"/>
            <a:ext cx="1997663" cy="338554"/>
          </a:xfrm>
          <a:prstGeom prst="rect">
            <a:avLst/>
          </a:prstGeom>
        </p:spPr>
        <p:txBody>
          <a:bodyPr wrap="none">
            <a:spAutoFit/>
          </a:bodyPr>
          <a:lstStyle/>
          <a:p>
            <a:pPr marL="0" indent="0">
              <a:buNone/>
            </a:pPr>
            <a:r>
              <a:rPr lang="en-US" sz="1600" dirty="0">
                <a:solidFill>
                  <a:schemeClr val="bg2"/>
                </a:solidFill>
                <a:latin typeface="ArialMT"/>
              </a:rPr>
              <a:t>Credit: Y. Furukawa</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1796911-4F3A-4F4D-90AB-CAEAC430C3F4}"/>
                  </a:ext>
                </a:extLst>
              </p:cNvPr>
              <p:cNvSpPr txBox="1"/>
              <p:nvPr/>
            </p:nvSpPr>
            <p:spPr>
              <a:xfrm>
                <a:off x="525330" y="4432219"/>
                <a:ext cx="8326062" cy="452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14:m>
                  <m:oMath xmlns:m="http://schemas.openxmlformats.org/officeDocument/2006/math">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𝐺𝑒𝑜𝑚𝑒𝑡𝑟𝑦</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𝑣𝑖𝑒𝑤𝑝𝑜𝑖𝑛𝑡𝑠</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𝑚𝑎𝑡𝑒𝑟𝑖𝑎𝑙𝑠</m:t>
                    </m:r>
                    <m:d>
                      <m:dPr>
                        <m:ctrlP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ctrlPr>
                      </m:dPr>
                      <m:e>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𝐵𝑅𝐷𝐹</m:t>
                        </m:r>
                      </m:e>
                    </m:d>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𝑙𝑖𝑔h𝑡𝑖𝑛𝑔</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 </m:t>
                    </m:r>
                    <m:groupChr>
                      <m:groupChrPr>
                        <m:chr m:val="→"/>
                        <m:vertJc m:val="bot"/>
                        <m:ctrlP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ctrlPr>
                      </m:groupChrPr>
                      <m:e>
                        <m:r>
                          <m:rPr>
                            <m:nor/>
                          </m:rPr>
                          <a:rPr kumimoji="0" lang="en-US" sz="1800" b="0" i="0" u="none" strike="noStrike" cap="none" spc="0" normalizeH="0" baseline="0" smtClean="0">
                            <a:ln>
                              <a:noFill/>
                            </a:ln>
                            <a:solidFill>
                              <a:srgbClr val="101D3A"/>
                            </a:solidFill>
                            <a:effectLst/>
                            <a:uFillTx/>
                            <a:latin typeface="Cambria Math" panose="02040503050406030204" pitchFamily="18" charset="0"/>
                            <a:sym typeface="Helvetica"/>
                          </a:rPr>
                          <m:t>rendering</m:t>
                        </m:r>
                        <m:r>
                          <m:rPr>
                            <m:nor/>
                          </m:rPr>
                          <a:rPr kumimoji="0" lang="en-US" sz="1800" b="0" i="0" u="none" strike="noStrike" cap="none" spc="0" normalizeH="0" baseline="0" smtClean="0">
                            <a:ln>
                              <a:noFill/>
                            </a:ln>
                            <a:solidFill>
                              <a:srgbClr val="101D3A"/>
                            </a:solidFill>
                            <a:effectLst/>
                            <a:uFillTx/>
                            <a:latin typeface="Cambria Math" panose="02040503050406030204" pitchFamily="18" charset="0"/>
                            <a:sym typeface="Helvetica"/>
                          </a:rPr>
                          <m:t> </m:t>
                        </m:r>
                        <m:r>
                          <m:rPr>
                            <m:nor/>
                          </m:rPr>
                          <a:rPr kumimoji="0" lang="en-US" sz="1800" b="0" i="0" u="none" strike="noStrike" cap="none" spc="0" normalizeH="0" baseline="0" smtClean="0">
                            <a:ln>
                              <a:noFill/>
                            </a:ln>
                            <a:solidFill>
                              <a:srgbClr val="101D3A"/>
                            </a:solidFill>
                            <a:effectLst/>
                            <a:uFillTx/>
                            <a:latin typeface="Cambria Math" panose="02040503050406030204" pitchFamily="18" charset="0"/>
                            <a:sym typeface="Helvetica"/>
                          </a:rPr>
                          <m:t>equation</m:t>
                        </m:r>
                      </m:e>
                    </m:groupChr>
                  </m:oMath>
                </a14:m>
                <a:r>
                  <a:rPr kumimoji="0" lang="en-CN" sz="1800" b="0" i="0" u="none" strike="noStrike" cap="none" spc="0" normalizeH="0" baseline="0" dirty="0">
                    <a:ln>
                      <a:noFill/>
                    </a:ln>
                    <a:solidFill>
                      <a:srgbClr val="101D3A"/>
                    </a:solidFill>
                    <a:effectLst/>
                    <a:uFillTx/>
                    <a:sym typeface="Helvetica"/>
                  </a:rPr>
                  <a:t> </a:t>
                </a:r>
                <a:r>
                  <a:rPr lang="en-CN" sz="1800" i="1" dirty="0">
                    <a:latin typeface="Cambria Math" panose="02040503050406030204" pitchFamily="18" charset="0"/>
                  </a:rPr>
                  <a:t>image</a:t>
                </a:r>
              </a:p>
            </p:txBody>
          </p:sp>
        </mc:Choice>
        <mc:Fallback xmlns="">
          <p:sp>
            <p:nvSpPr>
              <p:cNvPr id="2" name="TextBox 1">
                <a:extLst>
                  <a:ext uri="{FF2B5EF4-FFF2-40B4-BE49-F238E27FC236}">
                    <a16:creationId xmlns:a16="http://schemas.microsoft.com/office/drawing/2014/main" id="{61796911-4F3A-4F4D-90AB-CAEAC430C3F4}"/>
                  </a:ext>
                </a:extLst>
              </p:cNvPr>
              <p:cNvSpPr txBox="1">
                <a:spLocks noRot="1" noChangeAspect="1" noMove="1" noResize="1" noEditPoints="1" noAdjustHandles="1" noChangeArrowheads="1" noChangeShapeType="1" noTextEdit="1"/>
              </p:cNvSpPr>
              <p:nvPr/>
            </p:nvSpPr>
            <p:spPr>
              <a:xfrm>
                <a:off x="525330" y="4432219"/>
                <a:ext cx="8326062" cy="452368"/>
              </a:xfrm>
              <a:prstGeom prst="rect">
                <a:avLst/>
              </a:prstGeom>
              <a:blipFill>
                <a:blip r:embed="rId3"/>
                <a:stretch>
                  <a:fillRect l="-1065" t="-5405" r="-609" b="-27027"/>
                </a:stretch>
              </a:blipFill>
              <a:ln w="12700" cap="flat">
                <a:noFill/>
                <a:miter lim="400000"/>
              </a:ln>
              <a:effectLst/>
            </p:spPr>
            <p:txBody>
              <a:bodyPr/>
              <a:lstStyle/>
              <a:p>
                <a:r>
                  <a:rPr lang="en-CN">
                    <a:noFill/>
                  </a:rPr>
                  <a:t> </a:t>
                </a:r>
              </a:p>
            </p:txBody>
          </p:sp>
        </mc:Fallback>
      </mc:AlternateContent>
      <p:sp>
        <p:nvSpPr>
          <p:cNvPr id="3" name="Up Arrow 2">
            <a:extLst>
              <a:ext uri="{FF2B5EF4-FFF2-40B4-BE49-F238E27FC236}">
                <a16:creationId xmlns:a16="http://schemas.microsoft.com/office/drawing/2014/main" id="{097C3EF1-CA1B-BC42-8AEE-0F5D4BD03524}"/>
              </a:ext>
            </a:extLst>
          </p:cNvPr>
          <p:cNvSpPr/>
          <p:nvPr/>
        </p:nvSpPr>
        <p:spPr>
          <a:xfrm>
            <a:off x="3975132" y="4951506"/>
            <a:ext cx="146304" cy="407295"/>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7" name="Up Arrow 6">
            <a:extLst>
              <a:ext uri="{FF2B5EF4-FFF2-40B4-BE49-F238E27FC236}">
                <a16:creationId xmlns:a16="http://schemas.microsoft.com/office/drawing/2014/main" id="{014A96D3-F325-5442-8718-C08ECBC4FDA0}"/>
              </a:ext>
            </a:extLst>
          </p:cNvPr>
          <p:cNvSpPr/>
          <p:nvPr/>
        </p:nvSpPr>
        <p:spPr>
          <a:xfrm>
            <a:off x="5630196" y="4951506"/>
            <a:ext cx="146304" cy="407295"/>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8" name="Up Arrow 7">
            <a:extLst>
              <a:ext uri="{FF2B5EF4-FFF2-40B4-BE49-F238E27FC236}">
                <a16:creationId xmlns:a16="http://schemas.microsoft.com/office/drawing/2014/main" id="{FAB6ECA1-9554-9F4A-9F84-FF5592FAB180}"/>
              </a:ext>
            </a:extLst>
          </p:cNvPr>
          <p:cNvSpPr/>
          <p:nvPr/>
        </p:nvSpPr>
        <p:spPr>
          <a:xfrm>
            <a:off x="8391113" y="4951505"/>
            <a:ext cx="146304" cy="407295"/>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pic>
        <p:nvPicPr>
          <p:cNvPr id="5" name="Picture 4">
            <a:extLst>
              <a:ext uri="{FF2B5EF4-FFF2-40B4-BE49-F238E27FC236}">
                <a16:creationId xmlns:a16="http://schemas.microsoft.com/office/drawing/2014/main" id="{063B50BE-98DB-CB43-B917-9A5F4D37EF61}"/>
              </a:ext>
            </a:extLst>
          </p:cNvPr>
          <p:cNvPicPr>
            <a:picLocks noChangeAspect="1"/>
          </p:cNvPicPr>
          <p:nvPr/>
        </p:nvPicPr>
        <p:blipFill>
          <a:blip r:embed="rId4"/>
          <a:stretch>
            <a:fillRect/>
          </a:stretch>
        </p:blipFill>
        <p:spPr>
          <a:xfrm>
            <a:off x="606583" y="4884587"/>
            <a:ext cx="850681" cy="1138760"/>
          </a:xfrm>
          <a:prstGeom prst="rect">
            <a:avLst/>
          </a:prstGeom>
        </p:spPr>
      </p:pic>
      <p:sp>
        <p:nvSpPr>
          <p:cNvPr id="10" name="Up Arrow 9">
            <a:extLst>
              <a:ext uri="{FF2B5EF4-FFF2-40B4-BE49-F238E27FC236}">
                <a16:creationId xmlns:a16="http://schemas.microsoft.com/office/drawing/2014/main" id="{F6E562E2-87F2-7548-A964-7247721A1BC4}"/>
              </a:ext>
            </a:extLst>
          </p:cNvPr>
          <p:cNvSpPr/>
          <p:nvPr/>
        </p:nvSpPr>
        <p:spPr>
          <a:xfrm>
            <a:off x="2248496" y="4951506"/>
            <a:ext cx="146304" cy="407295"/>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Tree>
    <p:extLst>
      <p:ext uri="{BB962C8B-B14F-4D97-AF65-F5344CB8AC3E}">
        <p14:creationId xmlns:p14="http://schemas.microsoft.com/office/powerpoint/2010/main" val="4277437405"/>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8" name="文本框 1"/>
          <p:cNvSpPr txBox="1"/>
          <p:nvPr/>
        </p:nvSpPr>
        <p:spPr>
          <a:xfrm>
            <a:off x="669900" y="720546"/>
            <a:ext cx="3296659"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0" indent="0" defTabSz="342836">
              <a:buSzTx/>
              <a:buNone/>
              <a:defRPr sz="3200"/>
            </a:lvl1pPr>
          </a:lstStyle>
          <a:p>
            <a:r>
              <a:t>Limitations:</a:t>
            </a:r>
          </a:p>
        </p:txBody>
      </p:sp>
      <p:sp>
        <p:nvSpPr>
          <p:cNvPr id="2359" name="文本框 2"/>
          <p:cNvSpPr txBox="1"/>
          <p:nvPr/>
        </p:nvSpPr>
        <p:spPr>
          <a:xfrm>
            <a:off x="781119" y="2321106"/>
            <a:ext cx="7695497" cy="160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342836">
              <a:lnSpc>
                <a:spcPct val="150000"/>
              </a:lnSpc>
            </a:pPr>
            <a:r>
              <a:t>Pre-computed voxel cubes can only take RGB colors at coarse resolution</a:t>
            </a:r>
          </a:p>
          <a:p>
            <a:pPr defTabSz="342836">
              <a:lnSpc>
                <a:spcPct val="150000"/>
              </a:lnSpc>
            </a:pPr>
            <a:r>
              <a:t>Voxel binarization introduces quantization errors.</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61" name="The Richness of 3D Learning Tasks"/>
          <p:cNvSpPr txBox="1">
            <a:spLocks noGrp="1"/>
          </p:cNvSpPr>
          <p:nvPr>
            <p:ph type="title"/>
          </p:nvPr>
        </p:nvSpPr>
        <p:spPr>
          <a:prstGeom prst="rect">
            <a:avLst/>
          </a:prstGeom>
        </p:spPr>
        <p:txBody>
          <a:bodyPr/>
          <a:lstStyle/>
          <a:p>
            <a:pPr defTabSz="329123"/>
            <a:r>
              <a:t>Learning-Based Stereopsis</a:t>
            </a:r>
          </a:p>
        </p:txBody>
      </p:sp>
      <p:pic>
        <p:nvPicPr>
          <p:cNvPr id="2362" name="图片 2" descr="图片 2"/>
          <p:cNvPicPr>
            <a:picLocks noChangeAspect="1"/>
          </p:cNvPicPr>
          <p:nvPr/>
        </p:nvPicPr>
        <p:blipFill>
          <a:blip r:embed="rId2"/>
          <a:stretch>
            <a:fillRect/>
          </a:stretch>
        </p:blipFill>
        <p:spPr>
          <a:xfrm>
            <a:off x="-126120" y="3320044"/>
            <a:ext cx="9396240" cy="2696313"/>
          </a:xfrm>
          <a:prstGeom prst="rect">
            <a:avLst/>
          </a:prstGeom>
          <a:ln w="12700">
            <a:miter lim="400000"/>
          </a:ln>
        </p:spPr>
      </p:pic>
      <p:sp>
        <p:nvSpPr>
          <p:cNvPr id="2363" name="文本框 11"/>
          <p:cNvSpPr txBox="1"/>
          <p:nvPr/>
        </p:nvSpPr>
        <p:spPr>
          <a:xfrm>
            <a:off x="272853" y="1942385"/>
            <a:ext cx="8936376"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indent="0" defTabSz="342836">
              <a:lnSpc>
                <a:spcPct val="150000"/>
              </a:lnSpc>
              <a:buSzTx/>
              <a:buFontTx/>
              <a:buNone/>
            </a:pPr>
            <a:r>
              <a:t>End-to-end learning of deep features for each image pixel</a:t>
            </a:r>
          </a:p>
          <a:p>
            <a:pPr marL="0" indent="0" defTabSz="342836">
              <a:lnSpc>
                <a:spcPct val="150000"/>
              </a:lnSpc>
              <a:buSzTx/>
              <a:buFontTx/>
              <a:buNone/>
            </a:pPr>
            <a:r>
              <a:t>Unproject image features into 3D grids</a:t>
            </a:r>
          </a:p>
        </p:txBody>
      </p:sp>
      <p:sp>
        <p:nvSpPr>
          <p:cNvPr id="2364" name="矩形 15"/>
          <p:cNvSpPr txBox="1"/>
          <p:nvPr/>
        </p:nvSpPr>
        <p:spPr>
          <a:xfrm>
            <a:off x="159128" y="6068478"/>
            <a:ext cx="3521503"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defRPr sz="1200"/>
            </a:pPr>
            <a:r>
              <a:t>Kar et al., “</a:t>
            </a:r>
            <a:r>
              <a:rPr b="1"/>
              <a:t>Learning a Multi-View Stereo Machine</a:t>
            </a:r>
            <a:r>
              <a:t>”, </a:t>
            </a:r>
            <a:r>
              <a:rPr i="1"/>
              <a:t>NeurIPS 2017</a:t>
            </a:r>
          </a:p>
        </p:txBody>
      </p:sp>
      <p:sp>
        <p:nvSpPr>
          <p:cNvPr id="2365" name="Line"/>
          <p:cNvSpPr/>
          <p:nvPr/>
        </p:nvSpPr>
        <p:spPr>
          <a:xfrm>
            <a:off x="2786620" y="3035317"/>
            <a:ext cx="1" cy="590533"/>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pPr marL="0" indent="0" defTabSz="457132">
              <a:spcBef>
                <a:spcPts val="0"/>
              </a:spcBef>
              <a:buSzTx/>
              <a:buFontTx/>
              <a:buNone/>
              <a:defRPr sz="1800">
                <a:solidFill>
                  <a:srgbClr val="464749"/>
                </a:solidFill>
                <a:latin typeface="Cambria"/>
                <a:ea typeface="Cambria"/>
                <a:cs typeface="Cambria"/>
                <a:sym typeface="Cambria"/>
              </a:defRPr>
            </a:pPr>
            <a:endParaRP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67" name="矩形 1"/>
          <p:cNvSpPr txBox="1"/>
          <p:nvPr/>
        </p:nvSpPr>
        <p:spPr>
          <a:xfrm>
            <a:off x="970736" y="4559611"/>
            <a:ext cx="7714227" cy="878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pPr>
            <a:r>
              <a:t>Still very coarse resolution (32x32x32) due to volumetric representation.</a:t>
            </a:r>
          </a:p>
        </p:txBody>
      </p:sp>
      <p:pic>
        <p:nvPicPr>
          <p:cNvPr id="2368" name="图片 8" descr="图片 8"/>
          <p:cNvPicPr>
            <a:picLocks noChangeAspect="1"/>
          </p:cNvPicPr>
          <p:nvPr/>
        </p:nvPicPr>
        <p:blipFill>
          <a:blip r:embed="rId2"/>
          <a:stretch>
            <a:fillRect/>
          </a:stretch>
        </p:blipFill>
        <p:spPr>
          <a:xfrm>
            <a:off x="86914" y="1021726"/>
            <a:ext cx="8970172" cy="3106500"/>
          </a:xfrm>
          <a:prstGeom prst="rect">
            <a:avLst/>
          </a:prstGeom>
          <a:ln w="12700">
            <a:miter lim="400000"/>
          </a:ln>
        </p:spPr>
      </p:pic>
      <p:sp>
        <p:nvSpPr>
          <p:cNvPr id="2369" name="矩形 15"/>
          <p:cNvSpPr txBox="1"/>
          <p:nvPr/>
        </p:nvSpPr>
        <p:spPr>
          <a:xfrm>
            <a:off x="159128" y="6068478"/>
            <a:ext cx="3521503"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defRPr sz="1200"/>
            </a:pPr>
            <a:r>
              <a:t>Kar et al., “</a:t>
            </a:r>
            <a:r>
              <a:rPr b="1"/>
              <a:t>Learning a Multi-View Stereo Machine</a:t>
            </a:r>
            <a:r>
              <a:t>”, </a:t>
            </a:r>
            <a:r>
              <a:rPr i="1"/>
              <a:t>NeurIPS 2017</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71" name="矩形 15"/>
          <p:cNvSpPr txBox="1"/>
          <p:nvPr/>
        </p:nvSpPr>
        <p:spPr>
          <a:xfrm>
            <a:off x="155830" y="6288622"/>
            <a:ext cx="5154076"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defRPr sz="1200"/>
            </a:pPr>
            <a:r>
              <a:t>Kendall et al., “</a:t>
            </a:r>
            <a:r>
              <a:rPr b="1"/>
              <a:t>End-to-End Learning of Geometry and Context for Deep Stereo Regression</a:t>
            </a:r>
            <a:r>
              <a:t>”, </a:t>
            </a:r>
            <a:r>
              <a:rPr i="1"/>
              <a:t>ICCV 2017</a:t>
            </a:r>
          </a:p>
        </p:txBody>
      </p:sp>
      <p:pic>
        <p:nvPicPr>
          <p:cNvPr id="2372" name="图片 6" descr="图片 6"/>
          <p:cNvPicPr>
            <a:picLocks noChangeAspect="1"/>
          </p:cNvPicPr>
          <p:nvPr/>
        </p:nvPicPr>
        <p:blipFill>
          <a:blip r:embed="rId2"/>
          <a:stretch>
            <a:fillRect/>
          </a:stretch>
        </p:blipFill>
        <p:spPr>
          <a:xfrm>
            <a:off x="2313318" y="4907614"/>
            <a:ext cx="4225534" cy="1040710"/>
          </a:xfrm>
          <a:prstGeom prst="rect">
            <a:avLst/>
          </a:prstGeom>
          <a:ln w="12700">
            <a:miter lim="400000"/>
          </a:ln>
        </p:spPr>
      </p:pic>
      <p:pic>
        <p:nvPicPr>
          <p:cNvPr id="2373" name="图片 7" descr="图片 7"/>
          <p:cNvPicPr>
            <a:picLocks noChangeAspect="1"/>
          </p:cNvPicPr>
          <p:nvPr/>
        </p:nvPicPr>
        <p:blipFill>
          <a:blip r:embed="rId3"/>
          <a:stretch>
            <a:fillRect/>
          </a:stretch>
        </p:blipFill>
        <p:spPr>
          <a:xfrm>
            <a:off x="0" y="2290684"/>
            <a:ext cx="9144001" cy="2276632"/>
          </a:xfrm>
          <a:prstGeom prst="rect">
            <a:avLst/>
          </a:prstGeom>
          <a:ln w="12700">
            <a:miter lim="400000"/>
          </a:ln>
        </p:spPr>
      </p:pic>
      <p:sp>
        <p:nvSpPr>
          <p:cNvPr id="2374" name="文本框 9"/>
          <p:cNvSpPr txBox="1"/>
          <p:nvPr/>
        </p:nvSpPr>
        <p:spPr>
          <a:xfrm>
            <a:off x="238457" y="1021535"/>
            <a:ext cx="8667086" cy="891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57127" indent="-257127" defTabSz="342836">
              <a:lnSpc>
                <a:spcPct val="120000"/>
              </a:lnSpc>
            </a:pPr>
            <a:r>
              <a:t>View-aligned cost-volume construction</a:t>
            </a:r>
          </a:p>
          <a:p>
            <a:pPr marL="257127" indent="-257127" defTabSz="342836">
              <a:lnSpc>
                <a:spcPct val="120000"/>
              </a:lnSpc>
            </a:pPr>
            <a:r>
              <a:t>Differentiable soft-argmin to achieve sub-pixel accuracy</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76" name="图片 3" descr="图片 3"/>
          <p:cNvPicPr>
            <a:picLocks noChangeAspect="1"/>
          </p:cNvPicPr>
          <p:nvPr/>
        </p:nvPicPr>
        <p:blipFill>
          <a:blip r:embed="rId2"/>
          <a:stretch>
            <a:fillRect/>
          </a:stretch>
        </p:blipFill>
        <p:spPr>
          <a:xfrm>
            <a:off x="1350129" y="1941982"/>
            <a:ext cx="6443742" cy="2974036"/>
          </a:xfrm>
          <a:prstGeom prst="rect">
            <a:avLst/>
          </a:prstGeom>
          <a:ln w="12700">
            <a:miter lim="400000"/>
          </a:ln>
        </p:spPr>
      </p:pic>
      <p:sp>
        <p:nvSpPr>
          <p:cNvPr id="2377" name="文本框 5"/>
          <p:cNvSpPr txBox="1"/>
          <p:nvPr/>
        </p:nvSpPr>
        <p:spPr>
          <a:xfrm>
            <a:off x="557298" y="519336"/>
            <a:ext cx="8029404"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0" indent="0" defTabSz="342836">
              <a:buSzTx/>
              <a:buNone/>
              <a:defRPr b="1"/>
            </a:lvl1pPr>
          </a:lstStyle>
          <a:p>
            <a:r>
              <a:t>Idea 1: Slide-by-Slide Processing of Cost Volume by Recurrent Neural Network</a:t>
            </a:r>
          </a:p>
        </p:txBody>
      </p:sp>
      <p:sp>
        <p:nvSpPr>
          <p:cNvPr id="2378" name="矩形 4"/>
          <p:cNvSpPr txBox="1"/>
          <p:nvPr/>
        </p:nvSpPr>
        <p:spPr>
          <a:xfrm>
            <a:off x="574781" y="5190844"/>
            <a:ext cx="8229900"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defRPr sz="2000"/>
            </a:pPr>
            <a:r>
              <a:t>The cost volume is sequentially regularized along the depth direction.</a:t>
            </a:r>
          </a:p>
        </p:txBody>
      </p:sp>
      <p:sp>
        <p:nvSpPr>
          <p:cNvPr id="2379" name="矩形 12"/>
          <p:cNvSpPr txBox="1"/>
          <p:nvPr/>
        </p:nvSpPr>
        <p:spPr>
          <a:xfrm>
            <a:off x="111814" y="6200781"/>
            <a:ext cx="7686896" cy="47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defRPr sz="1200"/>
            </a:pPr>
            <a:r>
              <a:t>Yao et al., “</a:t>
            </a:r>
            <a:r>
              <a:rPr b="1"/>
              <a:t>MVSNet: Depth Inference for Unstructured Multi-view Stereo</a:t>
            </a:r>
            <a:r>
              <a:t>”, </a:t>
            </a:r>
            <a:r>
              <a:rPr i="1"/>
              <a:t>ECCV 2018</a:t>
            </a:r>
          </a:p>
          <a:p>
            <a:pPr marL="0" indent="0" defTabSz="342836">
              <a:buSzTx/>
              <a:buNone/>
              <a:defRPr sz="1200"/>
            </a:pPr>
            <a:r>
              <a:t>Yao et al., “</a:t>
            </a:r>
            <a:r>
              <a:rPr b="1"/>
              <a:t>Recurrent MVSNet for High-resolution Multi-view Stereo Depth Inference</a:t>
            </a:r>
            <a:r>
              <a:t>”, </a:t>
            </a:r>
            <a:r>
              <a:rPr i="1"/>
              <a:t>CVPR 2019</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81" name="矩形 15"/>
          <p:cNvSpPr txBox="1"/>
          <p:nvPr/>
        </p:nvSpPr>
        <p:spPr>
          <a:xfrm>
            <a:off x="171449" y="6268355"/>
            <a:ext cx="4790641"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defRPr sz="1200"/>
            </a:pPr>
            <a:r>
              <a:t>Chen et al., “</a:t>
            </a:r>
            <a:r>
              <a:rPr b="1"/>
              <a:t>Point-Based Multi-View Stereo Network</a:t>
            </a:r>
            <a:r>
              <a:t>”, </a:t>
            </a:r>
            <a:r>
              <a:rPr i="1"/>
              <a:t>ICCV 2019</a:t>
            </a:r>
          </a:p>
        </p:txBody>
      </p:sp>
      <p:sp>
        <p:nvSpPr>
          <p:cNvPr id="2382" name="文本框 5"/>
          <p:cNvSpPr txBox="1"/>
          <p:nvPr/>
        </p:nvSpPr>
        <p:spPr>
          <a:xfrm>
            <a:off x="557298" y="1286996"/>
            <a:ext cx="8261641" cy="127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57127" indent="-257127" defTabSz="342836">
              <a:lnSpc>
                <a:spcPct val="150000"/>
              </a:lnSpc>
              <a:defRPr sz="2000"/>
            </a:pPr>
            <a:r>
              <a:t>Point-based representation for computational efficiency.</a:t>
            </a:r>
          </a:p>
          <a:p>
            <a:pPr marL="257127" indent="-257127" defTabSz="342836">
              <a:lnSpc>
                <a:spcPct val="150000"/>
              </a:lnSpc>
              <a:defRPr sz="2000"/>
            </a:pPr>
            <a:r>
              <a:t>Iteratively update the location of points and spawn more points.</a:t>
            </a:r>
          </a:p>
          <a:p>
            <a:pPr marL="257127" indent="-257127" defTabSz="342836">
              <a:lnSpc>
                <a:spcPct val="150000"/>
              </a:lnSpc>
              <a:defRPr sz="2000"/>
            </a:pPr>
            <a:r>
              <a:t>More flexible and accurate.</a:t>
            </a:r>
          </a:p>
        </p:txBody>
      </p:sp>
      <p:pic>
        <p:nvPicPr>
          <p:cNvPr id="2383" name="图片 2" descr="图片 2"/>
          <p:cNvPicPr>
            <a:picLocks noChangeAspect="1"/>
          </p:cNvPicPr>
          <p:nvPr/>
        </p:nvPicPr>
        <p:blipFill>
          <a:blip r:embed="rId2"/>
          <a:stretch>
            <a:fillRect/>
          </a:stretch>
        </p:blipFill>
        <p:spPr>
          <a:xfrm>
            <a:off x="169929" y="2867659"/>
            <a:ext cx="8804142" cy="3090033"/>
          </a:xfrm>
          <a:prstGeom prst="rect">
            <a:avLst/>
          </a:prstGeom>
          <a:ln w="12700">
            <a:miter lim="400000"/>
          </a:ln>
        </p:spPr>
      </p:pic>
      <p:sp>
        <p:nvSpPr>
          <p:cNvPr id="2384" name="文本框 5"/>
          <p:cNvSpPr txBox="1"/>
          <p:nvPr/>
        </p:nvSpPr>
        <p:spPr>
          <a:xfrm>
            <a:off x="557298" y="519336"/>
            <a:ext cx="7501013"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0" indent="0" defTabSz="342836">
              <a:buSzTx/>
              <a:buNone/>
              <a:defRPr b="1"/>
            </a:lvl1pPr>
          </a:lstStyle>
          <a:p>
            <a:r>
              <a:t>Idea 2: Point-based MVS</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86" name="图片 1" descr="图片 1"/>
          <p:cNvPicPr>
            <a:picLocks noChangeAspect="1"/>
          </p:cNvPicPr>
          <p:nvPr/>
        </p:nvPicPr>
        <p:blipFill>
          <a:blip r:embed="rId2"/>
          <a:stretch>
            <a:fillRect/>
          </a:stretch>
        </p:blipFill>
        <p:spPr>
          <a:xfrm>
            <a:off x="4457392" y="88316"/>
            <a:ext cx="3518449" cy="2240007"/>
          </a:xfrm>
          <a:prstGeom prst="rect">
            <a:avLst/>
          </a:prstGeom>
          <a:ln w="12700">
            <a:miter lim="400000"/>
          </a:ln>
        </p:spPr>
      </p:pic>
      <p:sp>
        <p:nvSpPr>
          <p:cNvPr id="2387" name="文本框 2"/>
          <p:cNvSpPr txBox="1"/>
          <p:nvPr/>
        </p:nvSpPr>
        <p:spPr>
          <a:xfrm>
            <a:off x="920053" y="1294362"/>
            <a:ext cx="3877092" cy="60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indent="0" defTabSz="342836">
              <a:buSzTx/>
              <a:buNone/>
              <a:defRPr sz="2000"/>
            </a:pPr>
            <a:r>
              <a:t>hypothesized point generation along camera direction:</a:t>
            </a:r>
          </a:p>
        </p:txBody>
      </p:sp>
      <p:sp>
        <p:nvSpPr>
          <p:cNvPr id="2388" name="文本框 3"/>
          <p:cNvSpPr txBox="1"/>
          <p:nvPr/>
        </p:nvSpPr>
        <p:spPr>
          <a:xfrm>
            <a:off x="658279" y="2491140"/>
            <a:ext cx="8533776" cy="30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342836">
              <a:defRPr sz="2000"/>
            </a:pPr>
            <a:r>
              <a:t>PointFlow: iteratively pull all the points to the right position.</a:t>
            </a:r>
          </a:p>
        </p:txBody>
      </p:sp>
      <p:pic>
        <p:nvPicPr>
          <p:cNvPr id="2389" name="图片 4" descr="图片 4"/>
          <p:cNvPicPr>
            <a:picLocks noChangeAspect="1"/>
          </p:cNvPicPr>
          <p:nvPr/>
        </p:nvPicPr>
        <p:blipFill>
          <a:blip r:embed="rId3"/>
          <a:stretch>
            <a:fillRect/>
          </a:stretch>
        </p:blipFill>
        <p:spPr>
          <a:xfrm>
            <a:off x="-48639" y="3600962"/>
            <a:ext cx="9241277" cy="2326706"/>
          </a:xfrm>
          <a:prstGeom prst="rect">
            <a:avLst/>
          </a:prstGeom>
          <a:ln w="12700">
            <a:miter lim="400000"/>
          </a:ln>
        </p:spPr>
      </p:pic>
      <p:sp>
        <p:nvSpPr>
          <p:cNvPr id="2390" name="矩形 15"/>
          <p:cNvSpPr txBox="1"/>
          <p:nvPr/>
        </p:nvSpPr>
        <p:spPr>
          <a:xfrm>
            <a:off x="171449" y="6268355"/>
            <a:ext cx="4790641"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defRPr sz="1200"/>
            </a:pPr>
            <a:r>
              <a:t>Chen et al., “</a:t>
            </a:r>
            <a:r>
              <a:rPr b="1"/>
              <a:t>Point-Based Multi-View Stereo Network</a:t>
            </a:r>
            <a:r>
              <a:t>”, </a:t>
            </a:r>
            <a:r>
              <a:rPr i="1"/>
              <a:t>ICCV 2019</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92" name="图片 2" descr="图片 2"/>
          <p:cNvPicPr>
            <a:picLocks noChangeAspect="1"/>
          </p:cNvPicPr>
          <p:nvPr/>
        </p:nvPicPr>
        <p:blipFill>
          <a:blip r:embed="rId2"/>
          <a:stretch>
            <a:fillRect/>
          </a:stretch>
        </p:blipFill>
        <p:spPr>
          <a:xfrm>
            <a:off x="1629044" y="1161756"/>
            <a:ext cx="5885912" cy="3439710"/>
          </a:xfrm>
          <a:prstGeom prst="rect">
            <a:avLst/>
          </a:prstGeom>
          <a:ln w="12700">
            <a:miter lim="400000"/>
          </a:ln>
        </p:spPr>
      </p:pic>
      <p:pic>
        <p:nvPicPr>
          <p:cNvPr id="2393" name="图片 3" descr="图片 3"/>
          <p:cNvPicPr>
            <a:picLocks noChangeAspect="1"/>
          </p:cNvPicPr>
          <p:nvPr/>
        </p:nvPicPr>
        <p:blipFill>
          <a:blip r:embed="rId3"/>
          <a:stretch>
            <a:fillRect/>
          </a:stretch>
        </p:blipFill>
        <p:spPr>
          <a:xfrm>
            <a:off x="-8657" y="5031417"/>
            <a:ext cx="9186714" cy="1463934"/>
          </a:xfrm>
          <a:prstGeom prst="rect">
            <a:avLst/>
          </a:prstGeom>
          <a:ln w="12700">
            <a:miter lim="400000"/>
          </a:ln>
        </p:spPr>
      </p:pic>
      <p:sp>
        <p:nvSpPr>
          <p:cNvPr id="2394" name="文本框 4"/>
          <p:cNvSpPr txBox="1"/>
          <p:nvPr/>
        </p:nvSpPr>
        <p:spPr>
          <a:xfrm>
            <a:off x="562302" y="4700031"/>
            <a:ext cx="4393326" cy="30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indent="0" defTabSz="342836">
              <a:buSzTx/>
              <a:buNone/>
              <a:defRPr sz="2000"/>
            </a:pPr>
            <a:r>
              <a:t>Results on DTU benchmark</a:t>
            </a:r>
          </a:p>
        </p:txBody>
      </p:sp>
      <p:sp>
        <p:nvSpPr>
          <p:cNvPr id="2395" name="文本框 5"/>
          <p:cNvSpPr txBox="1"/>
          <p:nvPr/>
        </p:nvSpPr>
        <p:spPr>
          <a:xfrm>
            <a:off x="704179" y="796489"/>
            <a:ext cx="3022433"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0" indent="0" defTabSz="342836">
              <a:buSzTx/>
              <a:buNone/>
            </a:pPr>
            <a:r>
              <a:t>Iterative refinement:</a:t>
            </a:r>
          </a:p>
        </p:txBody>
      </p:sp>
      <p:sp>
        <p:nvSpPr>
          <p:cNvPr id="2396" name="矩形 15"/>
          <p:cNvSpPr txBox="1"/>
          <p:nvPr/>
        </p:nvSpPr>
        <p:spPr>
          <a:xfrm>
            <a:off x="171449" y="6521936"/>
            <a:ext cx="4790641"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342836">
              <a:buSzTx/>
              <a:buNone/>
              <a:defRPr sz="1200"/>
            </a:pPr>
            <a:r>
              <a:t>Chen et al., “</a:t>
            </a:r>
            <a:r>
              <a:rPr b="1"/>
              <a:t>Point-Based Multi-View Stereo Network</a:t>
            </a:r>
            <a:r>
              <a:t>”, </a:t>
            </a:r>
            <a:r>
              <a:rPr i="1"/>
              <a:t>ICCV 2019</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What is MVS</a:t>
            </a:r>
            <a:endParaRPr dirty="0"/>
          </a:p>
        </p:txBody>
      </p:sp>
      <p:sp>
        <p:nvSpPr>
          <p:cNvPr id="484" name="Multi-view Geometry: Physics based"/>
          <p:cNvSpPr txBox="1"/>
          <p:nvPr/>
        </p:nvSpPr>
        <p:spPr>
          <a:xfrm>
            <a:off x="473028" y="1023007"/>
            <a:ext cx="8378364" cy="5632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dirty="0"/>
              <a:t>The goal of image-based 3D reconstruction</a:t>
            </a:r>
            <a:r>
              <a:rPr lang="en-CN" dirty="0"/>
              <a:t>: </a:t>
            </a:r>
          </a:p>
          <a:p>
            <a:r>
              <a:rPr lang="en-US" i="1" dirty="0"/>
              <a:t>	given a set of photographs of an object or a scene, 	estimate the most likely 3D shape that explains those photographs, </a:t>
            </a:r>
          </a:p>
          <a:p>
            <a:r>
              <a:rPr lang="en-US" i="1" dirty="0"/>
              <a:t>	under the assumptions of </a:t>
            </a:r>
            <a:r>
              <a:rPr lang="en-US" i="1" dirty="0">
                <a:solidFill>
                  <a:srgbClr val="FF0000"/>
                </a:solidFill>
              </a:rPr>
              <a:t>known materials, viewpoints, and lighting conditions.</a:t>
            </a:r>
          </a:p>
          <a:p>
            <a:endParaRPr lang="en-US" i="1" dirty="0">
              <a:solidFill>
                <a:srgbClr val="FF0000"/>
              </a:solidFill>
            </a:endParaRPr>
          </a:p>
          <a:p>
            <a:endParaRPr lang="en-US" i="1" dirty="0">
              <a:solidFill>
                <a:srgbClr val="FF0000"/>
              </a:solidFill>
            </a:endParaRPr>
          </a:p>
          <a:p>
            <a:pPr marL="342900" indent="-342900">
              <a:buFont typeface="Arial" panose="020B0604020202020204" pitchFamily="34" charset="0"/>
              <a:buChar char="•"/>
            </a:pPr>
            <a:r>
              <a:rPr lang="en-US" dirty="0">
                <a:solidFill>
                  <a:schemeClr val="bg1"/>
                </a:solidFill>
              </a:rPr>
              <a:t>GAMES 101: </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i="1" dirty="0">
                <a:solidFill>
                  <a:srgbClr val="FF0000"/>
                </a:solidFill>
              </a:rPr>
              <a:t>If these are not known, the problem is generally ill-posed!</a:t>
            </a:r>
          </a:p>
        </p:txBody>
      </p:sp>
      <p:sp>
        <p:nvSpPr>
          <p:cNvPr id="4" name="Rectangle 3">
            <a:extLst>
              <a:ext uri="{FF2B5EF4-FFF2-40B4-BE49-F238E27FC236}">
                <a16:creationId xmlns:a16="http://schemas.microsoft.com/office/drawing/2014/main" id="{3A6CE371-217B-C14A-A404-9FB4487C306D}"/>
              </a:ext>
            </a:extLst>
          </p:cNvPr>
          <p:cNvSpPr/>
          <p:nvPr/>
        </p:nvSpPr>
        <p:spPr>
          <a:xfrm>
            <a:off x="6085667" y="3331331"/>
            <a:ext cx="1997663" cy="338554"/>
          </a:xfrm>
          <a:prstGeom prst="rect">
            <a:avLst/>
          </a:prstGeom>
        </p:spPr>
        <p:txBody>
          <a:bodyPr wrap="none">
            <a:spAutoFit/>
          </a:bodyPr>
          <a:lstStyle/>
          <a:p>
            <a:pPr marL="0" indent="0">
              <a:buNone/>
            </a:pPr>
            <a:r>
              <a:rPr lang="en-US" sz="1600" dirty="0">
                <a:solidFill>
                  <a:schemeClr val="bg2"/>
                </a:solidFill>
                <a:latin typeface="ArialMT"/>
              </a:rPr>
              <a:t>Credit: Y. Furukawa</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1796911-4F3A-4F4D-90AB-CAEAC430C3F4}"/>
                  </a:ext>
                </a:extLst>
              </p:cNvPr>
              <p:cNvSpPr txBox="1"/>
              <p:nvPr/>
            </p:nvSpPr>
            <p:spPr>
              <a:xfrm>
                <a:off x="525330" y="4432219"/>
                <a:ext cx="8326062" cy="452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14:m>
                  <m:oMath xmlns:m="http://schemas.openxmlformats.org/officeDocument/2006/math">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𝐺𝑒𝑜𝑚𝑒𝑡𝑟𝑦</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𝑣𝑖𝑒𝑤𝑝𝑜𝑖𝑛𝑡𝑠</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𝑚𝑎𝑡𝑒𝑟𝑖𝑎𝑙𝑠</m:t>
                    </m:r>
                    <m:d>
                      <m:dPr>
                        <m:ctrlP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ctrlPr>
                      </m:dPr>
                      <m:e>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𝐵𝑅𝐷𝐹</m:t>
                        </m:r>
                      </m:e>
                    </m:d>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𝑙𝑖𝑔h𝑡𝑖𝑛𝑔</m:t>
                    </m:r>
                    <m: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t> </m:t>
                    </m:r>
                    <m:groupChr>
                      <m:groupChrPr>
                        <m:chr m:val="→"/>
                        <m:vertJc m:val="bot"/>
                        <m:ctrlPr>
                          <a:rPr kumimoji="0" lang="en-US" sz="1800" b="0" i="1" u="none" strike="noStrike" cap="none" spc="0" normalizeH="0" baseline="0" smtClean="0">
                            <a:ln>
                              <a:noFill/>
                            </a:ln>
                            <a:solidFill>
                              <a:srgbClr val="101D3A"/>
                            </a:solidFill>
                            <a:effectLst/>
                            <a:uFillTx/>
                            <a:latin typeface="Cambria Math" panose="02040503050406030204" pitchFamily="18" charset="0"/>
                            <a:sym typeface="Helvetica"/>
                          </a:rPr>
                        </m:ctrlPr>
                      </m:groupChrPr>
                      <m:e>
                        <m:r>
                          <m:rPr>
                            <m:nor/>
                          </m:rPr>
                          <a:rPr kumimoji="0" lang="en-US" sz="1800" b="0" i="0" u="none" strike="noStrike" cap="none" spc="0" normalizeH="0" baseline="0" smtClean="0">
                            <a:ln>
                              <a:noFill/>
                            </a:ln>
                            <a:solidFill>
                              <a:srgbClr val="101D3A"/>
                            </a:solidFill>
                            <a:effectLst/>
                            <a:uFillTx/>
                            <a:latin typeface="Cambria Math" panose="02040503050406030204" pitchFamily="18" charset="0"/>
                            <a:sym typeface="Helvetica"/>
                          </a:rPr>
                          <m:t>rendering</m:t>
                        </m:r>
                        <m:r>
                          <m:rPr>
                            <m:nor/>
                          </m:rPr>
                          <a:rPr kumimoji="0" lang="en-US" sz="1800" b="0" i="0" u="none" strike="noStrike" cap="none" spc="0" normalizeH="0" baseline="0" smtClean="0">
                            <a:ln>
                              <a:noFill/>
                            </a:ln>
                            <a:solidFill>
                              <a:srgbClr val="101D3A"/>
                            </a:solidFill>
                            <a:effectLst/>
                            <a:uFillTx/>
                            <a:latin typeface="Cambria Math" panose="02040503050406030204" pitchFamily="18" charset="0"/>
                            <a:sym typeface="Helvetica"/>
                          </a:rPr>
                          <m:t> </m:t>
                        </m:r>
                        <m:r>
                          <m:rPr>
                            <m:nor/>
                          </m:rPr>
                          <a:rPr kumimoji="0" lang="en-US" sz="1800" b="0" i="0" u="none" strike="noStrike" cap="none" spc="0" normalizeH="0" baseline="0" smtClean="0">
                            <a:ln>
                              <a:noFill/>
                            </a:ln>
                            <a:solidFill>
                              <a:srgbClr val="101D3A"/>
                            </a:solidFill>
                            <a:effectLst/>
                            <a:uFillTx/>
                            <a:latin typeface="Cambria Math" panose="02040503050406030204" pitchFamily="18" charset="0"/>
                            <a:sym typeface="Helvetica"/>
                          </a:rPr>
                          <m:t>equation</m:t>
                        </m:r>
                      </m:e>
                    </m:groupChr>
                  </m:oMath>
                </a14:m>
                <a:r>
                  <a:rPr kumimoji="0" lang="en-CN" sz="1800" b="0" i="0" u="none" strike="noStrike" cap="none" spc="0" normalizeH="0" baseline="0" dirty="0">
                    <a:ln>
                      <a:noFill/>
                    </a:ln>
                    <a:solidFill>
                      <a:srgbClr val="101D3A"/>
                    </a:solidFill>
                    <a:effectLst/>
                    <a:uFillTx/>
                    <a:sym typeface="Helvetica"/>
                  </a:rPr>
                  <a:t> </a:t>
                </a:r>
                <a:r>
                  <a:rPr lang="en-CN" sz="1800" i="1" dirty="0">
                    <a:latin typeface="Cambria Math" panose="02040503050406030204" pitchFamily="18" charset="0"/>
                  </a:rPr>
                  <a:t>image</a:t>
                </a:r>
              </a:p>
            </p:txBody>
          </p:sp>
        </mc:Choice>
        <mc:Fallback xmlns="">
          <p:sp>
            <p:nvSpPr>
              <p:cNvPr id="2" name="TextBox 1">
                <a:extLst>
                  <a:ext uri="{FF2B5EF4-FFF2-40B4-BE49-F238E27FC236}">
                    <a16:creationId xmlns:a16="http://schemas.microsoft.com/office/drawing/2014/main" id="{61796911-4F3A-4F4D-90AB-CAEAC430C3F4}"/>
                  </a:ext>
                </a:extLst>
              </p:cNvPr>
              <p:cNvSpPr txBox="1">
                <a:spLocks noRot="1" noChangeAspect="1" noMove="1" noResize="1" noEditPoints="1" noAdjustHandles="1" noChangeArrowheads="1" noChangeShapeType="1" noTextEdit="1"/>
              </p:cNvSpPr>
              <p:nvPr/>
            </p:nvSpPr>
            <p:spPr>
              <a:xfrm>
                <a:off x="525330" y="4432219"/>
                <a:ext cx="8326062" cy="452368"/>
              </a:xfrm>
              <a:prstGeom prst="rect">
                <a:avLst/>
              </a:prstGeom>
              <a:blipFill>
                <a:blip r:embed="rId3"/>
                <a:stretch>
                  <a:fillRect l="-1065" t="-5405" r="-609" b="-27027"/>
                </a:stretch>
              </a:blipFill>
              <a:ln w="12700" cap="flat">
                <a:noFill/>
                <a:miter lim="400000"/>
              </a:ln>
              <a:effectLst/>
            </p:spPr>
            <p:txBody>
              <a:bodyPr/>
              <a:lstStyle/>
              <a:p>
                <a:r>
                  <a:rPr lang="en-CN">
                    <a:noFill/>
                  </a:rPr>
                  <a:t> </a:t>
                </a:r>
              </a:p>
            </p:txBody>
          </p:sp>
        </mc:Fallback>
      </mc:AlternateContent>
      <p:sp>
        <p:nvSpPr>
          <p:cNvPr id="3" name="Up Arrow 2">
            <a:extLst>
              <a:ext uri="{FF2B5EF4-FFF2-40B4-BE49-F238E27FC236}">
                <a16:creationId xmlns:a16="http://schemas.microsoft.com/office/drawing/2014/main" id="{097C3EF1-CA1B-BC42-8AEE-0F5D4BD03524}"/>
              </a:ext>
            </a:extLst>
          </p:cNvPr>
          <p:cNvSpPr/>
          <p:nvPr/>
        </p:nvSpPr>
        <p:spPr>
          <a:xfrm>
            <a:off x="3975132" y="4951506"/>
            <a:ext cx="146304" cy="407295"/>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7" name="Up Arrow 6">
            <a:extLst>
              <a:ext uri="{FF2B5EF4-FFF2-40B4-BE49-F238E27FC236}">
                <a16:creationId xmlns:a16="http://schemas.microsoft.com/office/drawing/2014/main" id="{014A96D3-F325-5442-8718-C08ECBC4FDA0}"/>
              </a:ext>
            </a:extLst>
          </p:cNvPr>
          <p:cNvSpPr/>
          <p:nvPr/>
        </p:nvSpPr>
        <p:spPr>
          <a:xfrm>
            <a:off x="5630196" y="4951506"/>
            <a:ext cx="146304" cy="407295"/>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8" name="Up Arrow 7">
            <a:extLst>
              <a:ext uri="{FF2B5EF4-FFF2-40B4-BE49-F238E27FC236}">
                <a16:creationId xmlns:a16="http://schemas.microsoft.com/office/drawing/2014/main" id="{FAB6ECA1-9554-9F4A-9F84-FF5592FAB180}"/>
              </a:ext>
            </a:extLst>
          </p:cNvPr>
          <p:cNvSpPr/>
          <p:nvPr/>
        </p:nvSpPr>
        <p:spPr>
          <a:xfrm>
            <a:off x="8391113" y="4951506"/>
            <a:ext cx="146304" cy="407295"/>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pic>
        <p:nvPicPr>
          <p:cNvPr id="5" name="Picture 4">
            <a:extLst>
              <a:ext uri="{FF2B5EF4-FFF2-40B4-BE49-F238E27FC236}">
                <a16:creationId xmlns:a16="http://schemas.microsoft.com/office/drawing/2014/main" id="{063B50BE-98DB-CB43-B917-9A5F4D37EF61}"/>
              </a:ext>
            </a:extLst>
          </p:cNvPr>
          <p:cNvPicPr>
            <a:picLocks noChangeAspect="1"/>
          </p:cNvPicPr>
          <p:nvPr/>
        </p:nvPicPr>
        <p:blipFill>
          <a:blip r:embed="rId4"/>
          <a:stretch>
            <a:fillRect/>
          </a:stretch>
        </p:blipFill>
        <p:spPr>
          <a:xfrm>
            <a:off x="606583" y="4884587"/>
            <a:ext cx="850681" cy="1138760"/>
          </a:xfrm>
          <a:prstGeom prst="rect">
            <a:avLst/>
          </a:prstGeom>
        </p:spPr>
      </p:pic>
      <p:sp>
        <p:nvSpPr>
          <p:cNvPr id="10" name="Up Arrow 9">
            <a:extLst>
              <a:ext uri="{FF2B5EF4-FFF2-40B4-BE49-F238E27FC236}">
                <a16:creationId xmlns:a16="http://schemas.microsoft.com/office/drawing/2014/main" id="{F6E562E2-87F2-7548-A964-7247721A1BC4}"/>
              </a:ext>
            </a:extLst>
          </p:cNvPr>
          <p:cNvSpPr/>
          <p:nvPr/>
        </p:nvSpPr>
        <p:spPr>
          <a:xfrm>
            <a:off x="2248496" y="4951506"/>
            <a:ext cx="146304" cy="407295"/>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Tree>
    <p:extLst>
      <p:ext uri="{BB962C8B-B14F-4D97-AF65-F5344CB8AC3E}">
        <p14:creationId xmlns:p14="http://schemas.microsoft.com/office/powerpoint/2010/main" val="41621770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What is MVS</a:t>
            </a:r>
            <a:endParaRPr dirty="0"/>
          </a:p>
        </p:txBody>
      </p:sp>
      <p:sp>
        <p:nvSpPr>
          <p:cNvPr id="484" name="Multi-view Geometry: Physics based"/>
          <p:cNvSpPr txBox="1"/>
          <p:nvPr/>
        </p:nvSpPr>
        <p:spPr>
          <a:xfrm>
            <a:off x="473028" y="1023007"/>
            <a:ext cx="7761662"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dirty="0">
                <a:solidFill>
                  <a:schemeClr val="tx1"/>
                </a:solidFill>
              </a:rPr>
              <a:t>Multi-view stereo (MVS): use stereo correspondence as their main cue and use more than two images to extract geometry from photographs.</a:t>
            </a:r>
          </a:p>
        </p:txBody>
      </p:sp>
    </p:spTree>
    <p:extLst>
      <p:ext uri="{BB962C8B-B14F-4D97-AF65-F5344CB8AC3E}">
        <p14:creationId xmlns:p14="http://schemas.microsoft.com/office/powerpoint/2010/main" val="39269197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What is MVS</a:t>
            </a:r>
            <a:endParaRPr dirty="0"/>
          </a:p>
        </p:txBody>
      </p:sp>
      <p:sp>
        <p:nvSpPr>
          <p:cNvPr id="484" name="Multi-view Geometry: Physics based"/>
          <p:cNvSpPr txBox="1"/>
          <p:nvPr/>
        </p:nvSpPr>
        <p:spPr>
          <a:xfrm>
            <a:off x="473028" y="1023007"/>
            <a:ext cx="7761662" cy="2416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dirty="0">
                <a:solidFill>
                  <a:schemeClr val="tx1"/>
                </a:solidFill>
              </a:rPr>
              <a:t>Multi-view stereo (MVS): use stereo correspondence as their main cue and use more than two images to extract geometry from photographs.</a:t>
            </a:r>
          </a:p>
          <a:p>
            <a:pPr marL="1149998" lvl="1" indent="-342900">
              <a:buFont typeface="Arial" panose="020B0604020202020204" pitchFamily="34" charset="0"/>
              <a:buChar char="•"/>
            </a:pPr>
            <a:r>
              <a:rPr lang="en-US" sz="2400" dirty="0">
                <a:solidFill>
                  <a:schemeClr val="tx1"/>
                </a:solidFill>
              </a:rPr>
              <a:t>Lambertian textured surfaces.</a:t>
            </a:r>
          </a:p>
          <a:p>
            <a:pPr marL="1149998" lvl="1" indent="-342900">
              <a:buFont typeface="Arial" panose="020B0604020202020204" pitchFamily="34" charset="0"/>
              <a:buChar char="•"/>
            </a:pPr>
            <a:r>
              <a:rPr lang="en-US" sz="2400" dirty="0">
                <a:solidFill>
                  <a:schemeClr val="tx1"/>
                </a:solidFill>
              </a:rPr>
              <a:t>Known camera parameters.</a:t>
            </a:r>
          </a:p>
          <a:p>
            <a:pPr marL="1149998"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95947450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What is MVS</a:t>
            </a:r>
            <a:endParaRPr dirty="0"/>
          </a:p>
        </p:txBody>
      </p:sp>
      <p:sp>
        <p:nvSpPr>
          <p:cNvPr id="484" name="Multi-view Geometry: Physics based"/>
          <p:cNvSpPr txBox="1"/>
          <p:nvPr/>
        </p:nvSpPr>
        <p:spPr>
          <a:xfrm>
            <a:off x="473028" y="1023007"/>
            <a:ext cx="7761662" cy="2416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dirty="0">
                <a:solidFill>
                  <a:schemeClr val="tx1"/>
                </a:solidFill>
              </a:rPr>
              <a:t>Multi-view stereo (MVS): use stereo correspondence as their main cue and use more than two images to extract geometry from photographs.</a:t>
            </a:r>
          </a:p>
          <a:p>
            <a:pPr marL="1149998" lvl="1" indent="-342900">
              <a:buFont typeface="Arial" panose="020B0604020202020204" pitchFamily="34" charset="0"/>
              <a:buChar char="•"/>
            </a:pPr>
            <a:r>
              <a:rPr lang="en-US" sz="2400" dirty="0">
                <a:solidFill>
                  <a:schemeClr val="tx1"/>
                </a:solidFill>
              </a:rPr>
              <a:t>Lambertian textured surfaces.</a:t>
            </a:r>
          </a:p>
          <a:p>
            <a:pPr marL="1149998" lvl="1" indent="-342900">
              <a:buFont typeface="Arial" panose="020B0604020202020204" pitchFamily="34" charset="0"/>
              <a:buChar char="•"/>
            </a:pPr>
            <a:r>
              <a:rPr lang="en-US" sz="2400" dirty="0">
                <a:solidFill>
                  <a:schemeClr val="tx1"/>
                </a:solidFill>
              </a:rPr>
              <a:t>Known camera parameters.</a:t>
            </a:r>
          </a:p>
          <a:p>
            <a:pPr marL="1149998" lvl="1"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7CE8E0C-E9A9-554D-8A9E-C1A4083E76C4}"/>
              </a:ext>
            </a:extLst>
          </p:cNvPr>
          <p:cNvSpPr txBox="1"/>
          <p:nvPr/>
        </p:nvSpPr>
        <p:spPr>
          <a:xfrm>
            <a:off x="473028" y="3763257"/>
            <a:ext cx="5149409" cy="1225977"/>
          </a:xfrm>
          <a:prstGeom prst="rect">
            <a:avLst/>
          </a:prstGeom>
          <a:noFill/>
        </p:spPr>
        <p:txBody>
          <a:bodyPr wrap="square" rtlCol="0">
            <a:spAutoFit/>
          </a:bodyPr>
          <a:lstStyle/>
          <a:p>
            <a:r>
              <a:rPr lang="en-US" sz="2400" dirty="0">
                <a:solidFill>
                  <a:srgbClr val="464749"/>
                </a:solidFill>
              </a:rPr>
              <a:t>Input: </a:t>
            </a:r>
            <a:r>
              <a:rPr lang="en-US" altLang="zh-CN" sz="2400" dirty="0">
                <a:solidFill>
                  <a:srgbClr val="464749"/>
                </a:solidFill>
              </a:rPr>
              <a:t>multiple images with calibrated cameras</a:t>
            </a:r>
          </a:p>
          <a:p>
            <a:r>
              <a:rPr lang="en-US" sz="2400" dirty="0">
                <a:solidFill>
                  <a:srgbClr val="464749"/>
                </a:solidFill>
              </a:rPr>
              <a:t>Output: dense 3d representation</a:t>
            </a:r>
            <a:endParaRPr lang="en-CN" sz="2400" dirty="0">
              <a:solidFill>
                <a:srgbClr val="464749"/>
              </a:solidFill>
            </a:endParaRPr>
          </a:p>
        </p:txBody>
      </p:sp>
      <p:sp>
        <p:nvSpPr>
          <p:cNvPr id="8" name="Rectangle 7">
            <a:extLst>
              <a:ext uri="{FF2B5EF4-FFF2-40B4-BE49-F238E27FC236}">
                <a16:creationId xmlns:a16="http://schemas.microsoft.com/office/drawing/2014/main" id="{7799C356-249F-2842-91BE-A17FB9250803}"/>
              </a:ext>
            </a:extLst>
          </p:cNvPr>
          <p:cNvSpPr/>
          <p:nvPr/>
        </p:nvSpPr>
        <p:spPr>
          <a:xfrm>
            <a:off x="6134435" y="5931235"/>
            <a:ext cx="1997663" cy="338554"/>
          </a:xfrm>
          <a:prstGeom prst="rect">
            <a:avLst/>
          </a:prstGeom>
        </p:spPr>
        <p:txBody>
          <a:bodyPr wrap="none">
            <a:spAutoFit/>
          </a:bodyPr>
          <a:lstStyle/>
          <a:p>
            <a:pPr marL="0" indent="0">
              <a:buNone/>
            </a:pPr>
            <a:r>
              <a:rPr lang="en-US" sz="1600" dirty="0">
                <a:solidFill>
                  <a:schemeClr val="bg2"/>
                </a:solidFill>
                <a:latin typeface="ArialMT"/>
              </a:rPr>
              <a:t>Credit: Y. Furukawa</a:t>
            </a:r>
          </a:p>
        </p:txBody>
      </p:sp>
      <p:pic>
        <p:nvPicPr>
          <p:cNvPr id="2" name="Picture 1">
            <a:extLst>
              <a:ext uri="{FF2B5EF4-FFF2-40B4-BE49-F238E27FC236}">
                <a16:creationId xmlns:a16="http://schemas.microsoft.com/office/drawing/2014/main" id="{8A95F568-2913-DB41-ADC4-B87126C4667A}"/>
              </a:ext>
            </a:extLst>
          </p:cNvPr>
          <p:cNvPicPr>
            <a:picLocks noChangeAspect="1"/>
          </p:cNvPicPr>
          <p:nvPr/>
        </p:nvPicPr>
        <p:blipFill>
          <a:blip r:embed="rId3"/>
          <a:stretch>
            <a:fillRect/>
          </a:stretch>
        </p:blipFill>
        <p:spPr>
          <a:xfrm>
            <a:off x="5622437" y="3418947"/>
            <a:ext cx="3338201" cy="2416046"/>
          </a:xfrm>
          <a:prstGeom prst="rect">
            <a:avLst/>
          </a:prstGeom>
        </p:spPr>
      </p:pic>
    </p:spTree>
    <p:extLst>
      <p:ext uri="{BB962C8B-B14F-4D97-AF65-F5344CB8AC3E}">
        <p14:creationId xmlns:p14="http://schemas.microsoft.com/office/powerpoint/2010/main" val="30596184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What is MVS</a:t>
            </a:r>
            <a:endParaRPr dirty="0"/>
          </a:p>
        </p:txBody>
      </p:sp>
      <p:sp>
        <p:nvSpPr>
          <p:cNvPr id="484" name="Multi-view Geometry: Physics based"/>
          <p:cNvSpPr txBox="1"/>
          <p:nvPr/>
        </p:nvSpPr>
        <p:spPr>
          <a:xfrm>
            <a:off x="473028" y="1023007"/>
            <a:ext cx="7761662" cy="2416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dirty="0"/>
              <a:t>Multi-view stereo (MVS): use stereo correspondence as their main cue and use more than two images to extract geometry from photographs.</a:t>
            </a:r>
          </a:p>
          <a:p>
            <a:pPr marL="1149998" lvl="1" indent="-342900">
              <a:buFont typeface="Arial" panose="020B0604020202020204" pitchFamily="34" charset="0"/>
              <a:buChar char="•"/>
            </a:pPr>
            <a:r>
              <a:rPr lang="en-US" sz="2400" dirty="0">
                <a:solidFill>
                  <a:srgbClr val="464749"/>
                </a:solidFill>
              </a:rPr>
              <a:t>Rigid Lambertian textured surfaces.</a:t>
            </a:r>
          </a:p>
          <a:p>
            <a:pPr marL="1149998" lvl="1" indent="-342900">
              <a:buFont typeface="Arial" panose="020B0604020202020204" pitchFamily="34" charset="0"/>
              <a:buChar char="•"/>
            </a:pPr>
            <a:r>
              <a:rPr lang="en-US" sz="2400" dirty="0">
                <a:solidFill>
                  <a:srgbClr val="464749"/>
                </a:solidFill>
              </a:rPr>
              <a:t>Known camera parameters.</a:t>
            </a:r>
          </a:p>
          <a:p>
            <a:pPr marL="1149998" lvl="1" indent="-34290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421608AC-667F-E547-9B9B-74D0B5C88CAF}"/>
              </a:ext>
            </a:extLst>
          </p:cNvPr>
          <p:cNvPicPr>
            <a:picLocks noChangeAspect="1"/>
          </p:cNvPicPr>
          <p:nvPr/>
        </p:nvPicPr>
        <p:blipFill>
          <a:blip r:embed="rId2"/>
          <a:stretch>
            <a:fillRect/>
          </a:stretch>
        </p:blipFill>
        <p:spPr>
          <a:xfrm>
            <a:off x="604292" y="3835495"/>
            <a:ext cx="7815808" cy="2521228"/>
          </a:xfrm>
          <a:prstGeom prst="rect">
            <a:avLst/>
          </a:prstGeom>
        </p:spPr>
      </p:pic>
      <p:sp>
        <p:nvSpPr>
          <p:cNvPr id="10" name="Rectangle 9">
            <a:extLst>
              <a:ext uri="{FF2B5EF4-FFF2-40B4-BE49-F238E27FC236}">
                <a16:creationId xmlns:a16="http://schemas.microsoft.com/office/drawing/2014/main" id="{4D054543-1A39-5D40-AC20-73889DE20DA2}"/>
              </a:ext>
            </a:extLst>
          </p:cNvPr>
          <p:cNvSpPr/>
          <p:nvPr/>
        </p:nvSpPr>
        <p:spPr>
          <a:xfrm>
            <a:off x="6151546" y="6427372"/>
            <a:ext cx="2087431" cy="338554"/>
          </a:xfrm>
          <a:prstGeom prst="rect">
            <a:avLst/>
          </a:prstGeom>
        </p:spPr>
        <p:txBody>
          <a:bodyPr wrap="none">
            <a:spAutoFit/>
          </a:bodyPr>
          <a:lstStyle/>
          <a:p>
            <a:pPr marL="0" indent="0">
              <a:buNone/>
            </a:pPr>
            <a:r>
              <a:rPr lang="en-US" sz="1600" dirty="0">
                <a:solidFill>
                  <a:schemeClr val="bg2"/>
                </a:solidFill>
                <a:latin typeface="ArialMT"/>
              </a:rPr>
              <a:t>Credit: </a:t>
            </a:r>
            <a:r>
              <a:rPr lang="en-US" sz="1600" dirty="0" err="1">
                <a:solidFill>
                  <a:schemeClr val="bg2"/>
                </a:solidFill>
                <a:latin typeface="ArialMT"/>
              </a:rPr>
              <a:t>Shuhan</a:t>
            </a:r>
            <a:r>
              <a:rPr lang="en-US" sz="1600" dirty="0">
                <a:solidFill>
                  <a:schemeClr val="bg2"/>
                </a:solidFill>
                <a:latin typeface="ArialMT"/>
              </a:rPr>
              <a:t> Shen</a:t>
            </a:r>
            <a:endParaRPr lang="en-US" sz="1600" dirty="0">
              <a:solidFill>
                <a:schemeClr val="bg2"/>
              </a:solidFill>
            </a:endParaRPr>
          </a:p>
        </p:txBody>
      </p:sp>
    </p:spTree>
    <p:extLst>
      <p:ext uri="{BB962C8B-B14F-4D97-AF65-F5344CB8AC3E}">
        <p14:creationId xmlns:p14="http://schemas.microsoft.com/office/powerpoint/2010/main" val="60183322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What is MVS</a:t>
            </a:r>
            <a:endParaRPr dirty="0"/>
          </a:p>
        </p:txBody>
      </p:sp>
      <p:sp>
        <p:nvSpPr>
          <p:cNvPr id="484" name="Multi-view Geometry: Physics based"/>
          <p:cNvSpPr txBox="1"/>
          <p:nvPr/>
        </p:nvSpPr>
        <p:spPr>
          <a:xfrm>
            <a:off x="473028" y="1023007"/>
            <a:ext cx="7761662" cy="2416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dirty="0"/>
              <a:t>Multi-view stereo (MVS): use stereo correspondence as their main cue and use more than two images to extract geometry from photographs.</a:t>
            </a:r>
          </a:p>
          <a:p>
            <a:pPr marL="1149998" lvl="1" indent="-342900">
              <a:buFont typeface="Arial" panose="020B0604020202020204" pitchFamily="34" charset="0"/>
              <a:buChar char="•"/>
            </a:pPr>
            <a:r>
              <a:rPr lang="en-US" sz="2400" dirty="0">
                <a:solidFill>
                  <a:srgbClr val="464749"/>
                </a:solidFill>
              </a:rPr>
              <a:t>Rigid Lambertian textured surfaces.</a:t>
            </a:r>
          </a:p>
          <a:p>
            <a:pPr marL="1149998" lvl="1" indent="-342900">
              <a:buFont typeface="Arial" panose="020B0604020202020204" pitchFamily="34" charset="0"/>
              <a:buChar char="•"/>
            </a:pPr>
            <a:r>
              <a:rPr lang="en-US" sz="2400" dirty="0">
                <a:solidFill>
                  <a:srgbClr val="464749"/>
                </a:solidFill>
              </a:rPr>
              <a:t>Known camera parameters.</a:t>
            </a:r>
          </a:p>
          <a:p>
            <a:pPr marL="1149998" lvl="1" indent="-34290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9682420C-36FF-2043-8B8A-3CDC13B9003B}"/>
              </a:ext>
            </a:extLst>
          </p:cNvPr>
          <p:cNvSpPr/>
          <p:nvPr/>
        </p:nvSpPr>
        <p:spPr>
          <a:xfrm>
            <a:off x="6151546" y="6427372"/>
            <a:ext cx="2087431" cy="338554"/>
          </a:xfrm>
          <a:prstGeom prst="rect">
            <a:avLst/>
          </a:prstGeom>
        </p:spPr>
        <p:txBody>
          <a:bodyPr wrap="none">
            <a:spAutoFit/>
          </a:bodyPr>
          <a:lstStyle/>
          <a:p>
            <a:pPr marL="0" indent="0">
              <a:buNone/>
            </a:pPr>
            <a:r>
              <a:rPr lang="en-US" sz="1600" dirty="0">
                <a:solidFill>
                  <a:schemeClr val="bg2"/>
                </a:solidFill>
                <a:latin typeface="ArialMT"/>
              </a:rPr>
              <a:t>Credit: </a:t>
            </a:r>
            <a:r>
              <a:rPr lang="en-US" sz="1600" dirty="0" err="1">
                <a:solidFill>
                  <a:schemeClr val="bg2"/>
                </a:solidFill>
                <a:latin typeface="ArialMT"/>
              </a:rPr>
              <a:t>Shuhan</a:t>
            </a:r>
            <a:r>
              <a:rPr lang="en-US" sz="1600" dirty="0">
                <a:solidFill>
                  <a:schemeClr val="bg2"/>
                </a:solidFill>
                <a:latin typeface="ArialMT"/>
              </a:rPr>
              <a:t> Shen</a:t>
            </a:r>
            <a:endParaRPr lang="en-US" sz="1600" dirty="0">
              <a:solidFill>
                <a:schemeClr val="bg2"/>
              </a:solidFill>
            </a:endParaRPr>
          </a:p>
        </p:txBody>
      </p:sp>
      <p:pic>
        <p:nvPicPr>
          <p:cNvPr id="7" name="Picture 6">
            <a:extLst>
              <a:ext uri="{FF2B5EF4-FFF2-40B4-BE49-F238E27FC236}">
                <a16:creationId xmlns:a16="http://schemas.microsoft.com/office/drawing/2014/main" id="{F8C965D4-BA05-A547-8F62-941417DD6791}"/>
              </a:ext>
            </a:extLst>
          </p:cNvPr>
          <p:cNvPicPr>
            <a:picLocks noChangeAspect="1"/>
          </p:cNvPicPr>
          <p:nvPr/>
        </p:nvPicPr>
        <p:blipFill>
          <a:blip r:embed="rId3"/>
          <a:stretch>
            <a:fillRect/>
          </a:stretch>
        </p:blipFill>
        <p:spPr>
          <a:xfrm>
            <a:off x="642392" y="3833491"/>
            <a:ext cx="7737277" cy="2512474"/>
          </a:xfrm>
          <a:prstGeom prst="rect">
            <a:avLst/>
          </a:prstGeom>
        </p:spPr>
      </p:pic>
    </p:spTree>
    <p:extLst>
      <p:ext uri="{BB962C8B-B14F-4D97-AF65-F5344CB8AC3E}">
        <p14:creationId xmlns:p14="http://schemas.microsoft.com/office/powerpoint/2010/main" val="246751372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Multi-view stereo: Basic idea</a:t>
            </a:r>
            <a:endParaRPr dirty="0"/>
          </a:p>
        </p:txBody>
      </p:sp>
      <p:sp>
        <p:nvSpPr>
          <p:cNvPr id="484" name="Multi-view Geometry: Physics based"/>
          <p:cNvSpPr txBox="1"/>
          <p:nvPr/>
        </p:nvSpPr>
        <p:spPr>
          <a:xfrm>
            <a:off x="473028" y="1023007"/>
            <a:ext cx="792167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altLang="ja-JP" dirty="0"/>
              <a:t>Look for points in space that have photo-consistency.</a:t>
            </a:r>
            <a:endParaRPr lang="en-US" dirty="0"/>
          </a:p>
        </p:txBody>
      </p:sp>
      <p:pic>
        <p:nvPicPr>
          <p:cNvPr id="3" name="Picture 2">
            <a:extLst>
              <a:ext uri="{FF2B5EF4-FFF2-40B4-BE49-F238E27FC236}">
                <a16:creationId xmlns:a16="http://schemas.microsoft.com/office/drawing/2014/main" id="{C022E24A-40E7-AD45-A805-504AFAC08CDE}"/>
              </a:ext>
            </a:extLst>
          </p:cNvPr>
          <p:cNvPicPr>
            <a:picLocks noChangeAspect="1"/>
          </p:cNvPicPr>
          <p:nvPr/>
        </p:nvPicPr>
        <p:blipFill>
          <a:blip r:embed="rId3"/>
          <a:stretch>
            <a:fillRect/>
          </a:stretch>
        </p:blipFill>
        <p:spPr>
          <a:xfrm>
            <a:off x="775368" y="2378727"/>
            <a:ext cx="3835958" cy="3031473"/>
          </a:xfrm>
          <a:prstGeom prst="rect">
            <a:avLst/>
          </a:prstGeom>
        </p:spPr>
      </p:pic>
      <p:pic>
        <p:nvPicPr>
          <p:cNvPr id="4" name="Picture 3">
            <a:extLst>
              <a:ext uri="{FF2B5EF4-FFF2-40B4-BE49-F238E27FC236}">
                <a16:creationId xmlns:a16="http://schemas.microsoft.com/office/drawing/2014/main" id="{4614C9A4-3B81-AF49-8C4B-14678460BF96}"/>
              </a:ext>
            </a:extLst>
          </p:cNvPr>
          <p:cNvPicPr>
            <a:picLocks noChangeAspect="1"/>
          </p:cNvPicPr>
          <p:nvPr/>
        </p:nvPicPr>
        <p:blipFill>
          <a:blip r:embed="rId4"/>
          <a:stretch>
            <a:fillRect/>
          </a:stretch>
        </p:blipFill>
        <p:spPr>
          <a:xfrm>
            <a:off x="4914900" y="2223336"/>
            <a:ext cx="3835941" cy="3186864"/>
          </a:xfrm>
          <a:prstGeom prst="rect">
            <a:avLst/>
          </a:prstGeom>
        </p:spPr>
      </p:pic>
      <p:sp>
        <p:nvSpPr>
          <p:cNvPr id="8" name="Rectangle 7">
            <a:extLst>
              <a:ext uri="{FF2B5EF4-FFF2-40B4-BE49-F238E27FC236}">
                <a16:creationId xmlns:a16="http://schemas.microsoft.com/office/drawing/2014/main" id="{91F07C13-48AD-5C41-9A89-7D1C822B2D94}"/>
              </a:ext>
            </a:extLst>
          </p:cNvPr>
          <p:cNvSpPr/>
          <p:nvPr/>
        </p:nvSpPr>
        <p:spPr>
          <a:xfrm>
            <a:off x="5737858" y="5665716"/>
            <a:ext cx="2087431" cy="338554"/>
          </a:xfrm>
          <a:prstGeom prst="rect">
            <a:avLst/>
          </a:prstGeom>
        </p:spPr>
        <p:txBody>
          <a:bodyPr wrap="none">
            <a:spAutoFit/>
          </a:bodyPr>
          <a:lstStyle/>
          <a:p>
            <a:pPr marL="0" indent="0">
              <a:buNone/>
            </a:pPr>
            <a:r>
              <a:rPr lang="en-US" sz="1600" dirty="0">
                <a:solidFill>
                  <a:schemeClr val="bg2"/>
                </a:solidFill>
                <a:latin typeface="ArialMT"/>
              </a:rPr>
              <a:t>Credit: </a:t>
            </a:r>
            <a:r>
              <a:rPr lang="en-US" sz="1600" dirty="0" err="1">
                <a:solidFill>
                  <a:schemeClr val="bg2"/>
                </a:solidFill>
                <a:latin typeface="ArialMT"/>
              </a:rPr>
              <a:t>Shuhan</a:t>
            </a:r>
            <a:r>
              <a:rPr lang="en-US" sz="1600" dirty="0">
                <a:solidFill>
                  <a:schemeClr val="bg2"/>
                </a:solidFill>
                <a:latin typeface="ArialMT"/>
              </a:rPr>
              <a:t> Shen</a:t>
            </a:r>
            <a:endParaRPr lang="en-US" sz="1600" dirty="0">
              <a:solidFill>
                <a:schemeClr val="bg2"/>
              </a:solidFill>
            </a:endParaRPr>
          </a:p>
        </p:txBody>
      </p:sp>
    </p:spTree>
    <p:extLst>
      <p:ext uri="{BB962C8B-B14F-4D97-AF65-F5344CB8AC3E}">
        <p14:creationId xmlns:p14="http://schemas.microsoft.com/office/powerpoint/2010/main" val="55055271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Multi-view stereo: Basic idea</a:t>
            </a:r>
            <a:endParaRPr dirty="0"/>
          </a:p>
        </p:txBody>
      </p:sp>
      <p:sp>
        <p:nvSpPr>
          <p:cNvPr id="484" name="Multi-view Geometry: Physics based"/>
          <p:cNvSpPr txBox="1"/>
          <p:nvPr/>
        </p:nvSpPr>
        <p:spPr>
          <a:xfrm>
            <a:off x="473028" y="1023007"/>
            <a:ext cx="792167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altLang="ja-JP" dirty="0"/>
              <a:t>Look for points in space that have photo-consistency.</a:t>
            </a:r>
            <a:endParaRPr lang="en-US" dirty="0"/>
          </a:p>
        </p:txBody>
      </p:sp>
      <p:pic>
        <p:nvPicPr>
          <p:cNvPr id="3" name="Picture 2">
            <a:extLst>
              <a:ext uri="{FF2B5EF4-FFF2-40B4-BE49-F238E27FC236}">
                <a16:creationId xmlns:a16="http://schemas.microsoft.com/office/drawing/2014/main" id="{C022E24A-40E7-AD45-A805-504AFAC08CDE}"/>
              </a:ext>
            </a:extLst>
          </p:cNvPr>
          <p:cNvPicPr>
            <a:picLocks noChangeAspect="1"/>
          </p:cNvPicPr>
          <p:nvPr/>
        </p:nvPicPr>
        <p:blipFill>
          <a:blip r:embed="rId3"/>
          <a:stretch>
            <a:fillRect/>
          </a:stretch>
        </p:blipFill>
        <p:spPr>
          <a:xfrm>
            <a:off x="775368" y="2378727"/>
            <a:ext cx="3835958" cy="3031473"/>
          </a:xfrm>
          <a:prstGeom prst="rect">
            <a:avLst/>
          </a:prstGeom>
        </p:spPr>
      </p:pic>
      <p:pic>
        <p:nvPicPr>
          <p:cNvPr id="4" name="Picture 3">
            <a:extLst>
              <a:ext uri="{FF2B5EF4-FFF2-40B4-BE49-F238E27FC236}">
                <a16:creationId xmlns:a16="http://schemas.microsoft.com/office/drawing/2014/main" id="{4614C9A4-3B81-AF49-8C4B-14678460BF96}"/>
              </a:ext>
            </a:extLst>
          </p:cNvPr>
          <p:cNvPicPr>
            <a:picLocks noChangeAspect="1"/>
          </p:cNvPicPr>
          <p:nvPr/>
        </p:nvPicPr>
        <p:blipFill>
          <a:blip r:embed="rId4"/>
          <a:stretch>
            <a:fillRect/>
          </a:stretch>
        </p:blipFill>
        <p:spPr>
          <a:xfrm>
            <a:off x="4914900" y="2223336"/>
            <a:ext cx="3835941" cy="3186864"/>
          </a:xfrm>
          <a:prstGeom prst="rect">
            <a:avLst/>
          </a:prstGeom>
        </p:spPr>
      </p:pic>
      <p:sp>
        <p:nvSpPr>
          <p:cNvPr id="8" name="Rectangle 7">
            <a:extLst>
              <a:ext uri="{FF2B5EF4-FFF2-40B4-BE49-F238E27FC236}">
                <a16:creationId xmlns:a16="http://schemas.microsoft.com/office/drawing/2014/main" id="{91F07C13-48AD-5C41-9A89-7D1C822B2D94}"/>
              </a:ext>
            </a:extLst>
          </p:cNvPr>
          <p:cNvSpPr/>
          <p:nvPr/>
        </p:nvSpPr>
        <p:spPr>
          <a:xfrm>
            <a:off x="5737858" y="5665716"/>
            <a:ext cx="2087431" cy="338554"/>
          </a:xfrm>
          <a:prstGeom prst="rect">
            <a:avLst/>
          </a:prstGeom>
        </p:spPr>
        <p:txBody>
          <a:bodyPr wrap="none">
            <a:spAutoFit/>
          </a:bodyPr>
          <a:lstStyle/>
          <a:p>
            <a:pPr marL="0" indent="0">
              <a:buNone/>
            </a:pPr>
            <a:r>
              <a:rPr lang="en-US" sz="1600" dirty="0">
                <a:solidFill>
                  <a:schemeClr val="bg2"/>
                </a:solidFill>
                <a:latin typeface="ArialMT"/>
              </a:rPr>
              <a:t>Credit: </a:t>
            </a:r>
            <a:r>
              <a:rPr lang="en-US" sz="1600" dirty="0" err="1">
                <a:solidFill>
                  <a:schemeClr val="bg2"/>
                </a:solidFill>
                <a:latin typeface="ArialMT"/>
              </a:rPr>
              <a:t>Shuhan</a:t>
            </a:r>
            <a:r>
              <a:rPr lang="en-US" sz="1600" dirty="0">
                <a:solidFill>
                  <a:schemeClr val="bg2"/>
                </a:solidFill>
                <a:latin typeface="ArialMT"/>
              </a:rPr>
              <a:t> Shen</a:t>
            </a:r>
            <a:endParaRPr lang="en-US" sz="1600" dirty="0">
              <a:solidFill>
                <a:schemeClr val="bg2"/>
              </a:solidFill>
            </a:endParaRPr>
          </a:p>
        </p:txBody>
      </p:sp>
      <p:sp>
        <p:nvSpPr>
          <p:cNvPr id="7" name="Rounded Rectangle 6">
            <a:extLst>
              <a:ext uri="{FF2B5EF4-FFF2-40B4-BE49-F238E27FC236}">
                <a16:creationId xmlns:a16="http://schemas.microsoft.com/office/drawing/2014/main" id="{5C0A08BC-3B56-914B-A656-46DD7AF29D90}"/>
              </a:ext>
            </a:extLst>
          </p:cNvPr>
          <p:cNvSpPr/>
          <p:nvPr/>
        </p:nvSpPr>
        <p:spPr>
          <a:xfrm>
            <a:off x="52251" y="2969300"/>
            <a:ext cx="9039497" cy="919398"/>
          </a:xfrm>
          <a:prstGeom prst="roundRect">
            <a:avLst/>
          </a:prstGeom>
          <a:solidFill>
            <a:schemeClr val="bg1">
              <a:lumMod val="25000"/>
              <a:lumOff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indent="0" algn="ctr" defTabSz="457132">
              <a:spcBef>
                <a:spcPts val="0"/>
              </a:spcBef>
              <a:buSzTx/>
              <a:buNone/>
            </a:pPr>
            <a:r>
              <a:rPr kumimoji="0" lang="en-CN" sz="4800" b="1" i="0" u="none" strike="noStrike" cap="none" spc="0" normalizeH="0" baseline="0" dirty="0">
                <a:ln>
                  <a:noFill/>
                </a:ln>
                <a:solidFill>
                  <a:srgbClr val="464749"/>
                </a:solidFill>
                <a:effectLst/>
                <a:uFillTx/>
                <a:latin typeface="Cambria"/>
                <a:ea typeface="Cambria"/>
                <a:cs typeface="Cambria"/>
                <a:sym typeface="Cambria"/>
              </a:rPr>
              <a:t>Dense </a:t>
            </a:r>
            <a:r>
              <a:rPr lang="en-US" sz="4800" b="1" dirty="0">
                <a:solidFill>
                  <a:srgbClr val="464749"/>
                </a:solidFill>
                <a:latin typeface="Cambria"/>
                <a:ea typeface="Cambria"/>
                <a:cs typeface="Cambria"/>
                <a:sym typeface="Cambria"/>
              </a:rPr>
              <a:t>correspondence!!</a:t>
            </a:r>
            <a:endParaRPr kumimoji="0" lang="en-CN" sz="4800" b="1" i="0" u="none" strike="noStrike" cap="none" spc="0" normalizeH="0" baseline="0" dirty="0">
              <a:ln>
                <a:noFill/>
              </a:ln>
              <a:solidFill>
                <a:srgbClr val="464749"/>
              </a:solidFill>
              <a:effectLst/>
              <a:uFillTx/>
              <a:latin typeface="Cambria"/>
              <a:ea typeface="Cambria"/>
              <a:cs typeface="Cambria"/>
              <a:sym typeface="Cambria"/>
            </a:endParaRPr>
          </a:p>
        </p:txBody>
      </p:sp>
    </p:spTree>
    <p:extLst>
      <p:ext uri="{BB962C8B-B14F-4D97-AF65-F5344CB8AC3E}">
        <p14:creationId xmlns:p14="http://schemas.microsoft.com/office/powerpoint/2010/main" val="36789753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road Applications of 3D data">
            <a:extLst>
              <a:ext uri="{FF2B5EF4-FFF2-40B4-BE49-F238E27FC236}">
                <a16:creationId xmlns:a16="http://schemas.microsoft.com/office/drawing/2014/main" id="{FDCF0351-240C-1B43-BB72-E45D8BF58D9A}"/>
              </a:ext>
            </a:extLst>
          </p:cNvPr>
          <p:cNvSpPr txBox="1">
            <a:spLocks/>
          </p:cNvSpPr>
          <p:nvPr/>
        </p:nvSpPr>
        <p:spPr>
          <a:xfrm>
            <a:off x="457200" y="92074"/>
            <a:ext cx="8229600" cy="797095"/>
          </a:xfrm>
          <a:prstGeom prst="rect">
            <a:avLst/>
          </a:prstGeom>
        </p:spPr>
        <p:txBody>
          <a:bodyPr/>
          <a:lstStyle>
            <a:lvl1pPr marL="0" marR="0" indent="0" algn="ctr" defTabSz="914400" latinLnBrk="0">
              <a:lnSpc>
                <a:spcPct val="90000"/>
              </a:lnSpc>
              <a:spcBef>
                <a:spcPts val="0"/>
              </a:spcBef>
              <a:spcAft>
                <a:spcPts val="0"/>
              </a:spcAft>
              <a:buClrTx/>
              <a:buSzTx/>
              <a:buFontTx/>
              <a:buNone/>
              <a:tabLst/>
              <a:defRPr sz="4000" b="1" i="0" u="none" strike="noStrike" cap="none" spc="0" baseline="0">
                <a:solidFill>
                  <a:srgbClr val="000000"/>
                </a:solidFill>
                <a:uFillTx/>
                <a:latin typeface="+mn-lt"/>
                <a:ea typeface="+mn-ea"/>
                <a:cs typeface="+mn-cs"/>
                <a:sym typeface="Helvetica"/>
              </a:defRPr>
            </a:lvl1pPr>
            <a:lvl2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2pPr>
            <a:lvl3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3pPr>
            <a:lvl4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4pPr>
            <a:lvl5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5pPr>
            <a:lvl6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6pPr>
            <a:lvl7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7pPr>
            <a:lvl8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8pPr>
            <a:lvl9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9pPr>
          </a:lstStyle>
          <a:p>
            <a:pPr hangingPunct="1"/>
            <a:r>
              <a:rPr lang="en-US" dirty="0"/>
              <a:t>ETH 3D Benchmark(High Res.)</a:t>
            </a:r>
          </a:p>
        </p:txBody>
      </p:sp>
      <p:sp>
        <p:nvSpPr>
          <p:cNvPr id="10" name="TextBox 9">
            <a:extLst>
              <a:ext uri="{FF2B5EF4-FFF2-40B4-BE49-F238E27FC236}">
                <a16:creationId xmlns:a16="http://schemas.microsoft.com/office/drawing/2014/main" id="{E7B11C13-57BE-FD46-974B-1F2FE96FBF65}"/>
              </a:ext>
            </a:extLst>
          </p:cNvPr>
          <p:cNvSpPr txBox="1"/>
          <p:nvPr/>
        </p:nvSpPr>
        <p:spPr>
          <a:xfrm>
            <a:off x="5185954" y="3234947"/>
            <a:ext cx="1554480"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0" i="0" u="none" strike="noStrike" cap="none" spc="0" normalizeH="0" baseline="0" dirty="0">
                <a:ln>
                  <a:noFill/>
                </a:ln>
                <a:solidFill>
                  <a:srgbClr val="101D3A"/>
                </a:solidFill>
                <a:effectLst/>
                <a:uFillTx/>
                <a:latin typeface="+mn-lt"/>
                <a:ea typeface="+mn-ea"/>
                <a:cs typeface="+mn-cs"/>
                <a:sym typeface="Helvetica"/>
              </a:rPr>
              <a:t>2020.6.20</a:t>
            </a:r>
          </a:p>
        </p:txBody>
      </p:sp>
      <p:sp>
        <p:nvSpPr>
          <p:cNvPr id="11" name="Oval 10">
            <a:extLst>
              <a:ext uri="{FF2B5EF4-FFF2-40B4-BE49-F238E27FC236}">
                <a16:creationId xmlns:a16="http://schemas.microsoft.com/office/drawing/2014/main" id="{FDD06125-AE5B-0C44-A9C3-748003317D8B}"/>
              </a:ext>
            </a:extLst>
          </p:cNvPr>
          <p:cNvSpPr/>
          <p:nvPr/>
        </p:nvSpPr>
        <p:spPr>
          <a:xfrm>
            <a:off x="5185954" y="1672046"/>
            <a:ext cx="222069" cy="222068"/>
          </a:xfrm>
          <a:prstGeom prst="ellipse">
            <a:avLst/>
          </a:prstGeom>
          <a:solidFill>
            <a:srgbClr val="FF0000"/>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13" name="Oval 12">
            <a:extLst>
              <a:ext uri="{FF2B5EF4-FFF2-40B4-BE49-F238E27FC236}">
                <a16:creationId xmlns:a16="http://schemas.microsoft.com/office/drawing/2014/main" id="{56001AFB-5A5D-9447-B9E4-A25AA55CF6E2}"/>
              </a:ext>
            </a:extLst>
          </p:cNvPr>
          <p:cNvSpPr/>
          <p:nvPr/>
        </p:nvSpPr>
        <p:spPr>
          <a:xfrm>
            <a:off x="5185954" y="2137955"/>
            <a:ext cx="222069" cy="222068"/>
          </a:xfrm>
          <a:prstGeom prst="ellipse">
            <a:avLst/>
          </a:prstGeom>
          <a:solidFill>
            <a:srgbClr val="FFC000"/>
          </a:solidFill>
          <a:ln w="254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14" name="Oval 13">
            <a:extLst>
              <a:ext uri="{FF2B5EF4-FFF2-40B4-BE49-F238E27FC236}">
                <a16:creationId xmlns:a16="http://schemas.microsoft.com/office/drawing/2014/main" id="{34AC298D-E52B-6947-B00E-339AD7C749C7}"/>
              </a:ext>
            </a:extLst>
          </p:cNvPr>
          <p:cNvSpPr/>
          <p:nvPr/>
        </p:nvSpPr>
        <p:spPr>
          <a:xfrm>
            <a:off x="5185954" y="2622562"/>
            <a:ext cx="222069" cy="222068"/>
          </a:xfrm>
          <a:prstGeom prst="ellipse">
            <a:avLst/>
          </a:prstGeom>
          <a:solidFill>
            <a:srgbClr val="00B050"/>
          </a:solid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15" name="TextBox 14">
            <a:extLst>
              <a:ext uri="{FF2B5EF4-FFF2-40B4-BE49-F238E27FC236}">
                <a16:creationId xmlns:a16="http://schemas.microsoft.com/office/drawing/2014/main" id="{21076CD3-7C81-EE40-90F5-8A50C2DDB509}"/>
              </a:ext>
            </a:extLst>
          </p:cNvPr>
          <p:cNvSpPr txBox="1"/>
          <p:nvPr/>
        </p:nvSpPr>
        <p:spPr>
          <a:xfrm>
            <a:off x="5604682" y="1616367"/>
            <a:ext cx="1932586"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PatchMatch</a:t>
            </a:r>
          </a:p>
        </p:txBody>
      </p:sp>
      <p:sp>
        <p:nvSpPr>
          <p:cNvPr id="16" name="TextBox 15">
            <a:extLst>
              <a:ext uri="{FF2B5EF4-FFF2-40B4-BE49-F238E27FC236}">
                <a16:creationId xmlns:a16="http://schemas.microsoft.com/office/drawing/2014/main" id="{A20283F8-0FFF-DA4F-B235-07478F5A68AD}"/>
              </a:ext>
            </a:extLst>
          </p:cNvPr>
          <p:cNvSpPr txBox="1"/>
          <p:nvPr/>
        </p:nvSpPr>
        <p:spPr>
          <a:xfrm>
            <a:off x="5604682" y="2082276"/>
            <a:ext cx="1932586"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Unknown</a:t>
            </a:r>
          </a:p>
        </p:txBody>
      </p:sp>
      <p:sp>
        <p:nvSpPr>
          <p:cNvPr id="17" name="TextBox 16">
            <a:extLst>
              <a:ext uri="{FF2B5EF4-FFF2-40B4-BE49-F238E27FC236}">
                <a16:creationId xmlns:a16="http://schemas.microsoft.com/office/drawing/2014/main" id="{D7BE99CA-EFF0-2D4B-ADAF-2AEFC3E2C24B}"/>
              </a:ext>
            </a:extLst>
          </p:cNvPr>
          <p:cNvSpPr txBox="1"/>
          <p:nvPr/>
        </p:nvSpPr>
        <p:spPr>
          <a:xfrm>
            <a:off x="5604682" y="2566883"/>
            <a:ext cx="859998"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Others</a:t>
            </a:r>
          </a:p>
        </p:txBody>
      </p:sp>
      <p:pic>
        <p:nvPicPr>
          <p:cNvPr id="12" name="Picture 11">
            <a:extLst>
              <a:ext uri="{FF2B5EF4-FFF2-40B4-BE49-F238E27FC236}">
                <a16:creationId xmlns:a16="http://schemas.microsoft.com/office/drawing/2014/main" id="{E70723DA-3583-1148-A9E5-2833EEC42D27}"/>
              </a:ext>
            </a:extLst>
          </p:cNvPr>
          <p:cNvPicPr>
            <a:picLocks noChangeAspect="1"/>
          </p:cNvPicPr>
          <p:nvPr/>
        </p:nvPicPr>
        <p:blipFill>
          <a:blip r:embed="rId3"/>
          <a:stretch>
            <a:fillRect/>
          </a:stretch>
        </p:blipFill>
        <p:spPr>
          <a:xfrm>
            <a:off x="4008863" y="4535629"/>
            <a:ext cx="4911634" cy="1823900"/>
          </a:xfrm>
          <a:prstGeom prst="rect">
            <a:avLst/>
          </a:prstGeom>
        </p:spPr>
      </p:pic>
      <p:pic>
        <p:nvPicPr>
          <p:cNvPr id="2" name="Picture 1">
            <a:extLst>
              <a:ext uri="{FF2B5EF4-FFF2-40B4-BE49-F238E27FC236}">
                <a16:creationId xmlns:a16="http://schemas.microsoft.com/office/drawing/2014/main" id="{1F2441E8-5A64-3543-B39D-60BE11EA98EB}"/>
              </a:ext>
            </a:extLst>
          </p:cNvPr>
          <p:cNvPicPr>
            <a:picLocks noChangeAspect="1"/>
          </p:cNvPicPr>
          <p:nvPr/>
        </p:nvPicPr>
        <p:blipFill>
          <a:blip r:embed="rId4"/>
          <a:stretch>
            <a:fillRect/>
          </a:stretch>
        </p:blipFill>
        <p:spPr>
          <a:xfrm>
            <a:off x="600619" y="698894"/>
            <a:ext cx="2890869" cy="6152606"/>
          </a:xfrm>
          <a:prstGeom prst="rect">
            <a:avLst/>
          </a:prstGeom>
        </p:spPr>
      </p:pic>
    </p:spTree>
    <p:extLst>
      <p:ext uri="{BB962C8B-B14F-4D97-AF65-F5344CB8AC3E}">
        <p14:creationId xmlns:p14="http://schemas.microsoft.com/office/powerpoint/2010/main" val="364131095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Summary</a:t>
            </a:r>
            <a:endParaRPr dirty="0"/>
          </a:p>
        </p:txBody>
      </p:sp>
      <p:sp>
        <p:nvSpPr>
          <p:cNvPr id="484" name="Multi-view Geometry: Physics based"/>
          <p:cNvSpPr txBox="1"/>
          <p:nvPr/>
        </p:nvSpPr>
        <p:spPr>
          <a:xfrm>
            <a:off x="473028" y="1023007"/>
            <a:ext cx="7761662" cy="5262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sz="2800" b="1" dirty="0">
                <a:solidFill>
                  <a:schemeClr val="tx1"/>
                </a:solidFill>
              </a:rPr>
              <a:t>Why?</a:t>
            </a:r>
          </a:p>
          <a:p>
            <a:pPr marL="342900" indent="-342900">
              <a:buFont typeface="Arial" panose="020B0604020202020204" pitchFamily="34" charset="0"/>
              <a:buChar char="•"/>
            </a:pPr>
            <a:r>
              <a:rPr lang="en-US" altLang="ja-JP" sz="2800" dirty="0">
                <a:solidFill>
                  <a:schemeClr val="tx1"/>
                </a:solidFill>
              </a:rPr>
              <a:t>capture accurate 3D geometry,</a:t>
            </a:r>
            <a:r>
              <a:rPr lang="zh-CN" altLang="en-US" sz="2800" dirty="0">
                <a:solidFill>
                  <a:schemeClr val="tx1"/>
                </a:solidFill>
              </a:rPr>
              <a:t> </a:t>
            </a:r>
            <a:r>
              <a:rPr lang="en-US" altLang="zh-CN" sz="2800" dirty="0">
                <a:solidFill>
                  <a:schemeClr val="tx1"/>
                </a:solidFill>
              </a:rPr>
              <a:t>and image-based method is cheap.</a:t>
            </a:r>
            <a:r>
              <a:rPr lang="en-US" altLang="ja-JP" sz="2800" dirty="0">
                <a:solidFill>
                  <a:schemeClr val="tx1"/>
                </a:solidFill>
              </a:rPr>
              <a:t> </a:t>
            </a: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b="1" dirty="0">
                <a:solidFill>
                  <a:schemeClr val="tx1"/>
                </a:solidFill>
              </a:rPr>
              <a:t>What?</a:t>
            </a:r>
          </a:p>
          <a:p>
            <a:pPr marL="342900" indent="-342900">
              <a:buFont typeface="Arial" panose="020B0604020202020204" pitchFamily="34" charset="0"/>
              <a:buChar char="•"/>
            </a:pPr>
            <a:r>
              <a:rPr lang="en-US" sz="2800" dirty="0">
                <a:solidFill>
                  <a:schemeClr val="tx1"/>
                </a:solidFill>
              </a:rPr>
              <a:t>use stereo correspondence as their main cue and use more than two images to extract geometry from photographs.</a:t>
            </a: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b="1" dirty="0">
                <a:solidFill>
                  <a:schemeClr val="tx1"/>
                </a:solidFill>
              </a:rPr>
              <a:t>How?</a:t>
            </a:r>
          </a:p>
          <a:p>
            <a:pPr marL="342900" indent="-342900">
              <a:buFont typeface="Arial" panose="020B0604020202020204" pitchFamily="34" charset="0"/>
              <a:buChar char="•"/>
            </a:pPr>
            <a:r>
              <a:rPr lang="en-US" altLang="ja-JP" sz="2800" dirty="0">
                <a:solidFill>
                  <a:schemeClr val="tx1"/>
                </a:solidFill>
              </a:rPr>
              <a:t>Look for points in space that have photo-consistency.</a:t>
            </a:r>
            <a:endParaRPr lang="en-US" sz="2800" dirty="0">
              <a:solidFill>
                <a:schemeClr val="tx1"/>
              </a:solidFill>
            </a:endParaRPr>
          </a:p>
        </p:txBody>
      </p:sp>
    </p:spTree>
    <p:extLst>
      <p:ext uri="{BB962C8B-B14F-4D97-AF65-F5344CB8AC3E}">
        <p14:creationId xmlns:p14="http://schemas.microsoft.com/office/powerpoint/2010/main" val="392142305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Multi-View CNN"/>
          <p:cNvSpPr>
            <a:spLocks noGrp="1"/>
          </p:cNvSpPr>
          <p:nvPr>
            <p:ph type="body" idx="13"/>
          </p:nvPr>
        </p:nvSpPr>
        <p:spPr>
          <a:xfrm>
            <a:off x="0" y="2714320"/>
            <a:ext cx="9143999" cy="1429359"/>
          </a:xfrm>
          <a:prstGeom prst="rect">
            <a:avLst/>
          </a:prstGeom>
        </p:spPr>
        <p:txBody>
          <a:bodyPr/>
          <a:lstStyle/>
          <a:p>
            <a:r>
              <a:rPr lang="en-US" dirty="0">
                <a:solidFill>
                  <a:schemeClr val="tx1"/>
                </a:solidFill>
              </a:rPr>
              <a:t>Depth-map Merging Based Approaches</a:t>
            </a:r>
          </a:p>
        </p:txBody>
      </p:sp>
    </p:spTree>
    <p:extLst>
      <p:ext uri="{BB962C8B-B14F-4D97-AF65-F5344CB8AC3E}">
        <p14:creationId xmlns:p14="http://schemas.microsoft.com/office/powerpoint/2010/main" val="285864479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a:extLst>
              <a:ext uri="{FF2B5EF4-FFF2-40B4-BE49-F238E27FC236}">
                <a16:creationId xmlns:a16="http://schemas.microsoft.com/office/drawing/2014/main" id="{6D2E51A4-B1D3-F046-90F7-15713263F6B8}"/>
              </a:ext>
            </a:extLst>
          </p:cNvPr>
          <p:cNvSpPr txBox="1">
            <a:spLocks noGrp="1"/>
          </p:cNvSpPr>
          <p:nvPr>
            <p:ph type="title"/>
          </p:nvPr>
        </p:nvSpPr>
        <p:spPr>
          <a:xfrm>
            <a:off x="457200" y="92074"/>
            <a:ext cx="8229600" cy="1244898"/>
          </a:xfrm>
          <a:prstGeom prst="rect">
            <a:avLst/>
          </a:prstGeom>
        </p:spPr>
        <p:txBody>
          <a:bodyPr>
            <a:normAutofit/>
          </a:bodyPr>
          <a:lstStyle/>
          <a:p>
            <a:r>
              <a:rPr lang="en-US" sz="3200" dirty="0"/>
              <a:t>Depth-map Merging Based Approaches</a:t>
            </a:r>
            <a:endParaRPr sz="3200" dirty="0"/>
          </a:p>
        </p:txBody>
      </p:sp>
    </p:spTree>
    <p:extLst>
      <p:ext uri="{BB962C8B-B14F-4D97-AF65-F5344CB8AC3E}">
        <p14:creationId xmlns:p14="http://schemas.microsoft.com/office/powerpoint/2010/main" val="162577897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矩形 4"/>
          <p:cNvSpPr txBox="1"/>
          <p:nvPr/>
        </p:nvSpPr>
        <p:spPr>
          <a:xfrm>
            <a:off x="457200" y="1481148"/>
            <a:ext cx="8247438"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1">
              <a:spcBef>
                <a:spcPts val="0"/>
              </a:spcBef>
              <a:buSzTx/>
              <a:buFontTx/>
              <a:buNone/>
              <a:defRPr b="1">
                <a:solidFill>
                  <a:srgbClr val="222222"/>
                </a:solidFill>
              </a:defRPr>
            </a:lvl1pPr>
          </a:lstStyle>
          <a:p>
            <a:r>
              <a:rPr lang="en-US" dirty="0"/>
              <a:t>Step 1:</a:t>
            </a:r>
            <a:r>
              <a:rPr lang="ja-JP" altLang="en-US"/>
              <a:t> </a:t>
            </a:r>
            <a:r>
              <a:rPr lang="en-US" altLang="ja-JP" dirty="0"/>
              <a:t>Source view selection</a:t>
            </a:r>
            <a:endParaRPr lang="ja-JP" altLang="en-US"/>
          </a:p>
        </p:txBody>
      </p:sp>
      <p:sp>
        <p:nvSpPr>
          <p:cNvPr id="122" name="Title 1">
            <a:extLst>
              <a:ext uri="{FF2B5EF4-FFF2-40B4-BE49-F238E27FC236}">
                <a16:creationId xmlns:a16="http://schemas.microsoft.com/office/drawing/2014/main" id="{6D2E51A4-B1D3-F046-90F7-15713263F6B8}"/>
              </a:ext>
            </a:extLst>
          </p:cNvPr>
          <p:cNvSpPr txBox="1">
            <a:spLocks noGrp="1"/>
          </p:cNvSpPr>
          <p:nvPr>
            <p:ph type="title"/>
          </p:nvPr>
        </p:nvSpPr>
        <p:spPr>
          <a:xfrm>
            <a:off x="457200" y="92074"/>
            <a:ext cx="8229600" cy="1244898"/>
          </a:xfrm>
          <a:prstGeom prst="rect">
            <a:avLst/>
          </a:prstGeom>
        </p:spPr>
        <p:txBody>
          <a:bodyPr>
            <a:normAutofit/>
          </a:bodyPr>
          <a:lstStyle/>
          <a:p>
            <a:r>
              <a:rPr lang="en-US" sz="3200" dirty="0"/>
              <a:t>Depth-map Merging Based Approaches</a:t>
            </a:r>
            <a:endParaRPr sz="3200" dirty="0"/>
          </a:p>
        </p:txBody>
      </p:sp>
      <p:pic>
        <p:nvPicPr>
          <p:cNvPr id="4" name="Picture 3">
            <a:extLst>
              <a:ext uri="{FF2B5EF4-FFF2-40B4-BE49-F238E27FC236}">
                <a16:creationId xmlns:a16="http://schemas.microsoft.com/office/drawing/2014/main" id="{65382DB3-2E76-194D-992A-57A5D23D742E}"/>
              </a:ext>
            </a:extLst>
          </p:cNvPr>
          <p:cNvPicPr>
            <a:picLocks noChangeAspect="1"/>
          </p:cNvPicPr>
          <p:nvPr/>
        </p:nvPicPr>
        <p:blipFill>
          <a:blip r:embed="rId3"/>
          <a:stretch>
            <a:fillRect/>
          </a:stretch>
        </p:blipFill>
        <p:spPr>
          <a:xfrm>
            <a:off x="2108200" y="2081648"/>
            <a:ext cx="4629150" cy="3736640"/>
          </a:xfrm>
          <a:prstGeom prst="rect">
            <a:avLst/>
          </a:prstGeom>
        </p:spPr>
      </p:pic>
      <p:sp>
        <p:nvSpPr>
          <p:cNvPr id="5" name="TextBox 4">
            <a:extLst>
              <a:ext uri="{FF2B5EF4-FFF2-40B4-BE49-F238E27FC236}">
                <a16:creationId xmlns:a16="http://schemas.microsoft.com/office/drawing/2014/main" id="{D9A0DBB0-8F99-6141-8725-1F9E2C018A04}"/>
              </a:ext>
            </a:extLst>
          </p:cNvPr>
          <p:cNvSpPr txBox="1"/>
          <p:nvPr/>
        </p:nvSpPr>
        <p:spPr>
          <a:xfrm>
            <a:off x="2616200" y="5818288"/>
            <a:ext cx="2298700"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lang="en-US" dirty="0"/>
              <a:t>r</a:t>
            </a:r>
            <a:r>
              <a:rPr kumimoji="0" lang="en-CN" sz="2600" b="0" i="0" u="none" strike="noStrike" cap="none" spc="0" normalizeH="0" baseline="0" dirty="0">
                <a:ln>
                  <a:noFill/>
                </a:ln>
                <a:solidFill>
                  <a:srgbClr val="101D3A"/>
                </a:solidFill>
                <a:effectLst/>
                <a:uFillTx/>
                <a:latin typeface="+mn-lt"/>
                <a:ea typeface="+mn-ea"/>
                <a:cs typeface="+mn-cs"/>
                <a:sym typeface="Helvetica"/>
              </a:rPr>
              <a:t>eference view</a:t>
            </a:r>
          </a:p>
        </p:txBody>
      </p:sp>
      <p:sp>
        <p:nvSpPr>
          <p:cNvPr id="125" name="TextBox 124">
            <a:extLst>
              <a:ext uri="{FF2B5EF4-FFF2-40B4-BE49-F238E27FC236}">
                <a16:creationId xmlns:a16="http://schemas.microsoft.com/office/drawing/2014/main" id="{A5823D6B-E257-714B-BF3F-301E4A77A5E4}"/>
              </a:ext>
            </a:extLst>
          </p:cNvPr>
          <p:cNvSpPr txBox="1"/>
          <p:nvPr/>
        </p:nvSpPr>
        <p:spPr>
          <a:xfrm>
            <a:off x="5826125" y="5807276"/>
            <a:ext cx="1822450"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lang="en-CN" dirty="0"/>
              <a:t>source </a:t>
            </a:r>
            <a:r>
              <a:rPr kumimoji="0" lang="en-CN" sz="2600" b="0" i="0" u="none" strike="noStrike" cap="none" spc="0" normalizeH="0" baseline="0" dirty="0">
                <a:ln>
                  <a:noFill/>
                </a:ln>
                <a:solidFill>
                  <a:srgbClr val="101D3A"/>
                </a:solidFill>
                <a:effectLst/>
                <a:uFillTx/>
                <a:latin typeface="+mn-lt"/>
                <a:ea typeface="+mn-ea"/>
                <a:cs typeface="+mn-cs"/>
                <a:sym typeface="Helvetica"/>
              </a:rPr>
              <a:t>view</a:t>
            </a:r>
          </a:p>
        </p:txBody>
      </p:sp>
      <p:sp>
        <p:nvSpPr>
          <p:cNvPr id="126" name="Rectangle 125">
            <a:extLst>
              <a:ext uri="{FF2B5EF4-FFF2-40B4-BE49-F238E27FC236}">
                <a16:creationId xmlns:a16="http://schemas.microsoft.com/office/drawing/2014/main" id="{272498A6-32B4-9247-AEE8-69ABD7107348}"/>
              </a:ext>
            </a:extLst>
          </p:cNvPr>
          <p:cNvSpPr/>
          <p:nvPr/>
        </p:nvSpPr>
        <p:spPr>
          <a:xfrm>
            <a:off x="5036400" y="6303263"/>
            <a:ext cx="2087431" cy="338554"/>
          </a:xfrm>
          <a:prstGeom prst="rect">
            <a:avLst/>
          </a:prstGeom>
        </p:spPr>
        <p:txBody>
          <a:bodyPr wrap="none">
            <a:spAutoFit/>
          </a:bodyPr>
          <a:lstStyle/>
          <a:p>
            <a:pPr marL="0" indent="0">
              <a:buNone/>
            </a:pPr>
            <a:r>
              <a:rPr lang="en-US" sz="1600" dirty="0">
                <a:solidFill>
                  <a:schemeClr val="bg2"/>
                </a:solidFill>
                <a:latin typeface="ArialMT"/>
              </a:rPr>
              <a:t>Credit: </a:t>
            </a:r>
            <a:r>
              <a:rPr lang="en-US" sz="1600" dirty="0" err="1">
                <a:solidFill>
                  <a:schemeClr val="bg2"/>
                </a:solidFill>
                <a:latin typeface="ArialMT"/>
              </a:rPr>
              <a:t>Shuhan</a:t>
            </a:r>
            <a:r>
              <a:rPr lang="en-US" sz="1600" dirty="0">
                <a:solidFill>
                  <a:schemeClr val="bg2"/>
                </a:solidFill>
                <a:latin typeface="ArialMT"/>
              </a:rPr>
              <a:t> Shen</a:t>
            </a:r>
          </a:p>
        </p:txBody>
      </p:sp>
    </p:spTree>
    <p:extLst>
      <p:ext uri="{BB962C8B-B14F-4D97-AF65-F5344CB8AC3E}">
        <p14:creationId xmlns:p14="http://schemas.microsoft.com/office/powerpoint/2010/main" val="366182412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矩形 4"/>
          <p:cNvSpPr txBox="1"/>
          <p:nvPr/>
        </p:nvSpPr>
        <p:spPr>
          <a:xfrm>
            <a:off x="457200" y="1481148"/>
            <a:ext cx="8247438"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1">
              <a:spcBef>
                <a:spcPts val="0"/>
              </a:spcBef>
              <a:buSzTx/>
              <a:buFontTx/>
              <a:buNone/>
              <a:defRPr b="1">
                <a:solidFill>
                  <a:srgbClr val="222222"/>
                </a:solidFill>
              </a:defRPr>
            </a:lvl1pPr>
          </a:lstStyle>
          <a:p>
            <a:r>
              <a:rPr lang="en-US" dirty="0"/>
              <a:t>Step 2:</a:t>
            </a:r>
            <a:r>
              <a:rPr lang="ja-JP" altLang="en-US"/>
              <a:t> </a:t>
            </a:r>
            <a:r>
              <a:rPr lang="en-US" altLang="ja-JP" dirty="0"/>
              <a:t>Depth-map computation</a:t>
            </a:r>
            <a:endParaRPr lang="ja-JP" altLang="en-US"/>
          </a:p>
        </p:txBody>
      </p:sp>
      <p:pic>
        <p:nvPicPr>
          <p:cNvPr id="2" name="Picture 1">
            <a:extLst>
              <a:ext uri="{FF2B5EF4-FFF2-40B4-BE49-F238E27FC236}">
                <a16:creationId xmlns:a16="http://schemas.microsoft.com/office/drawing/2014/main" id="{C26ECFAF-C825-1D41-B524-8CBE1D58FDF5}"/>
              </a:ext>
            </a:extLst>
          </p:cNvPr>
          <p:cNvPicPr>
            <a:picLocks noChangeAspect="1"/>
          </p:cNvPicPr>
          <p:nvPr/>
        </p:nvPicPr>
        <p:blipFill>
          <a:blip r:embed="rId3"/>
          <a:stretch>
            <a:fillRect/>
          </a:stretch>
        </p:blipFill>
        <p:spPr>
          <a:xfrm>
            <a:off x="2171526" y="2067663"/>
            <a:ext cx="4826000" cy="3886200"/>
          </a:xfrm>
          <a:prstGeom prst="rect">
            <a:avLst/>
          </a:prstGeom>
        </p:spPr>
      </p:pic>
      <p:sp>
        <p:nvSpPr>
          <p:cNvPr id="9" name="Rectangle 8">
            <a:extLst>
              <a:ext uri="{FF2B5EF4-FFF2-40B4-BE49-F238E27FC236}">
                <a16:creationId xmlns:a16="http://schemas.microsoft.com/office/drawing/2014/main" id="{FFB8B1BD-35D3-D840-9328-42C7A78BAB35}"/>
              </a:ext>
            </a:extLst>
          </p:cNvPr>
          <p:cNvSpPr/>
          <p:nvPr/>
        </p:nvSpPr>
        <p:spPr>
          <a:xfrm>
            <a:off x="5036400" y="6303263"/>
            <a:ext cx="2087431" cy="338554"/>
          </a:xfrm>
          <a:prstGeom prst="rect">
            <a:avLst/>
          </a:prstGeom>
        </p:spPr>
        <p:txBody>
          <a:bodyPr wrap="none">
            <a:spAutoFit/>
          </a:bodyPr>
          <a:lstStyle/>
          <a:p>
            <a:pPr marL="0" indent="0">
              <a:buNone/>
            </a:pPr>
            <a:r>
              <a:rPr lang="en-US" sz="1600" dirty="0">
                <a:solidFill>
                  <a:schemeClr val="bg2"/>
                </a:solidFill>
                <a:latin typeface="ArialMT"/>
              </a:rPr>
              <a:t>Credit: </a:t>
            </a:r>
            <a:r>
              <a:rPr lang="en-US" sz="1600" dirty="0" err="1">
                <a:solidFill>
                  <a:schemeClr val="bg2"/>
                </a:solidFill>
                <a:latin typeface="ArialMT"/>
              </a:rPr>
              <a:t>Shuhan</a:t>
            </a:r>
            <a:r>
              <a:rPr lang="en-US" sz="1600" dirty="0">
                <a:solidFill>
                  <a:schemeClr val="bg2"/>
                </a:solidFill>
                <a:latin typeface="ArialMT"/>
              </a:rPr>
              <a:t> Shen</a:t>
            </a:r>
          </a:p>
        </p:txBody>
      </p:sp>
      <p:sp>
        <p:nvSpPr>
          <p:cNvPr id="8" name="Title 1">
            <a:extLst>
              <a:ext uri="{FF2B5EF4-FFF2-40B4-BE49-F238E27FC236}">
                <a16:creationId xmlns:a16="http://schemas.microsoft.com/office/drawing/2014/main" id="{D9E9DD21-32E5-2442-8FBC-F9B1B03D9E2F}"/>
              </a:ext>
            </a:extLst>
          </p:cNvPr>
          <p:cNvSpPr txBox="1">
            <a:spLocks noGrp="1"/>
          </p:cNvSpPr>
          <p:nvPr>
            <p:ph type="title"/>
          </p:nvPr>
        </p:nvSpPr>
        <p:spPr>
          <a:xfrm>
            <a:off x="457200" y="92074"/>
            <a:ext cx="8229600" cy="1244898"/>
          </a:xfrm>
          <a:prstGeom prst="rect">
            <a:avLst/>
          </a:prstGeom>
        </p:spPr>
        <p:txBody>
          <a:bodyPr>
            <a:normAutofit/>
          </a:bodyPr>
          <a:lstStyle/>
          <a:p>
            <a:r>
              <a:rPr lang="en-US" sz="3200" dirty="0"/>
              <a:t>Depth-map Merging Based Approaches</a:t>
            </a:r>
            <a:endParaRPr sz="3200" dirty="0"/>
          </a:p>
        </p:txBody>
      </p:sp>
    </p:spTree>
    <p:extLst>
      <p:ext uri="{BB962C8B-B14F-4D97-AF65-F5344CB8AC3E}">
        <p14:creationId xmlns:p14="http://schemas.microsoft.com/office/powerpoint/2010/main" val="274419148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矩形 4"/>
          <p:cNvSpPr txBox="1"/>
          <p:nvPr/>
        </p:nvSpPr>
        <p:spPr>
          <a:xfrm>
            <a:off x="457200" y="1481148"/>
            <a:ext cx="8247438"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1">
              <a:spcBef>
                <a:spcPts val="0"/>
              </a:spcBef>
              <a:buSzTx/>
              <a:buFontTx/>
              <a:buNone/>
              <a:defRPr b="1">
                <a:solidFill>
                  <a:srgbClr val="222222"/>
                </a:solidFill>
              </a:defRPr>
            </a:lvl1pPr>
          </a:lstStyle>
          <a:p>
            <a:r>
              <a:rPr lang="en-US" dirty="0"/>
              <a:t>Step 3:</a:t>
            </a:r>
            <a:r>
              <a:rPr lang="ja-JP" altLang="en-US"/>
              <a:t> </a:t>
            </a:r>
            <a:r>
              <a:rPr lang="en-US" altLang="ja-JP" dirty="0"/>
              <a:t>Depth-map merging </a:t>
            </a:r>
            <a:endParaRPr lang="ja-JP" altLang="en-US"/>
          </a:p>
        </p:txBody>
      </p:sp>
      <p:sp>
        <p:nvSpPr>
          <p:cNvPr id="9" name="Rectangle 8">
            <a:extLst>
              <a:ext uri="{FF2B5EF4-FFF2-40B4-BE49-F238E27FC236}">
                <a16:creationId xmlns:a16="http://schemas.microsoft.com/office/drawing/2014/main" id="{FFB8B1BD-35D3-D840-9328-42C7A78BAB35}"/>
              </a:ext>
            </a:extLst>
          </p:cNvPr>
          <p:cNvSpPr/>
          <p:nvPr/>
        </p:nvSpPr>
        <p:spPr>
          <a:xfrm>
            <a:off x="5036400" y="6303263"/>
            <a:ext cx="2087431" cy="338554"/>
          </a:xfrm>
          <a:prstGeom prst="rect">
            <a:avLst/>
          </a:prstGeom>
        </p:spPr>
        <p:txBody>
          <a:bodyPr wrap="none">
            <a:spAutoFit/>
          </a:bodyPr>
          <a:lstStyle/>
          <a:p>
            <a:pPr marL="0" indent="0">
              <a:buNone/>
            </a:pPr>
            <a:r>
              <a:rPr lang="en-US" sz="1600" dirty="0">
                <a:solidFill>
                  <a:schemeClr val="bg2"/>
                </a:solidFill>
                <a:latin typeface="ArialMT"/>
              </a:rPr>
              <a:t>Credit: </a:t>
            </a:r>
            <a:r>
              <a:rPr lang="en-US" sz="1600" dirty="0" err="1">
                <a:solidFill>
                  <a:schemeClr val="bg2"/>
                </a:solidFill>
                <a:latin typeface="ArialMT"/>
              </a:rPr>
              <a:t>Shuhan</a:t>
            </a:r>
            <a:r>
              <a:rPr lang="en-US" sz="1600" dirty="0">
                <a:solidFill>
                  <a:schemeClr val="bg2"/>
                </a:solidFill>
                <a:latin typeface="ArialMT"/>
              </a:rPr>
              <a:t> Shen</a:t>
            </a:r>
          </a:p>
        </p:txBody>
      </p:sp>
      <p:pic>
        <p:nvPicPr>
          <p:cNvPr id="5" name="Picture 4">
            <a:extLst>
              <a:ext uri="{FF2B5EF4-FFF2-40B4-BE49-F238E27FC236}">
                <a16:creationId xmlns:a16="http://schemas.microsoft.com/office/drawing/2014/main" id="{B061C710-EE23-3045-90AD-6591B99E2F9C}"/>
              </a:ext>
            </a:extLst>
          </p:cNvPr>
          <p:cNvPicPr>
            <a:picLocks noChangeAspect="1"/>
          </p:cNvPicPr>
          <p:nvPr/>
        </p:nvPicPr>
        <p:blipFill>
          <a:blip r:embed="rId3"/>
          <a:stretch>
            <a:fillRect/>
          </a:stretch>
        </p:blipFill>
        <p:spPr>
          <a:xfrm>
            <a:off x="2139950" y="2033090"/>
            <a:ext cx="4864100" cy="3937000"/>
          </a:xfrm>
          <a:prstGeom prst="rect">
            <a:avLst/>
          </a:prstGeom>
        </p:spPr>
      </p:pic>
      <p:sp>
        <p:nvSpPr>
          <p:cNvPr id="8" name="Title 1">
            <a:extLst>
              <a:ext uri="{FF2B5EF4-FFF2-40B4-BE49-F238E27FC236}">
                <a16:creationId xmlns:a16="http://schemas.microsoft.com/office/drawing/2014/main" id="{515BCDBB-24C2-3149-ABA1-FA29AF789C6F}"/>
              </a:ext>
            </a:extLst>
          </p:cNvPr>
          <p:cNvSpPr txBox="1">
            <a:spLocks noGrp="1"/>
          </p:cNvSpPr>
          <p:nvPr>
            <p:ph type="title"/>
          </p:nvPr>
        </p:nvSpPr>
        <p:spPr>
          <a:xfrm>
            <a:off x="457200" y="92074"/>
            <a:ext cx="8229600" cy="1244898"/>
          </a:xfrm>
          <a:prstGeom prst="rect">
            <a:avLst/>
          </a:prstGeom>
        </p:spPr>
        <p:txBody>
          <a:bodyPr>
            <a:normAutofit/>
          </a:bodyPr>
          <a:lstStyle/>
          <a:p>
            <a:r>
              <a:rPr lang="en-US" sz="3200" dirty="0"/>
              <a:t>Depth-map Merging Based Approaches</a:t>
            </a:r>
            <a:endParaRPr sz="3200" dirty="0"/>
          </a:p>
        </p:txBody>
      </p:sp>
    </p:spTree>
    <p:extLst>
      <p:ext uri="{BB962C8B-B14F-4D97-AF65-F5344CB8AC3E}">
        <p14:creationId xmlns:p14="http://schemas.microsoft.com/office/powerpoint/2010/main" val="340026533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3DD9622-4E47-8F4C-B441-DC8CFFE5C79A}"/>
              </a:ext>
            </a:extLst>
          </p:cNvPr>
          <p:cNvSpPr/>
          <p:nvPr/>
        </p:nvSpPr>
        <p:spPr>
          <a:xfrm>
            <a:off x="300625" y="927138"/>
            <a:ext cx="8562959" cy="1327547"/>
          </a:xfrm>
          <a:prstGeom prst="round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2262" name="In general,…"/>
          <p:cNvSpPr txBox="1">
            <a:spLocks noGrp="1"/>
          </p:cNvSpPr>
          <p:nvPr>
            <p:ph type="body" idx="1"/>
          </p:nvPr>
        </p:nvSpPr>
        <p:spPr>
          <a:xfrm>
            <a:off x="457200" y="1014821"/>
            <a:ext cx="8406384" cy="2160180"/>
          </a:xfrm>
          <a:prstGeom prst="rect">
            <a:avLst/>
          </a:prstGeom>
        </p:spPr>
        <p:txBody>
          <a:bodyPr/>
          <a:lstStyle/>
          <a:p>
            <a:r>
              <a:rPr lang="en-US" dirty="0"/>
              <a:t>Step 1: </a:t>
            </a:r>
            <a:r>
              <a:rPr lang="en-US" altLang="ja-JP" dirty="0"/>
              <a:t>Source view selection</a:t>
            </a:r>
            <a:endParaRPr lang="ja-JP" altLang="en-US"/>
          </a:p>
          <a:p>
            <a:endParaRPr lang="en-US" dirty="0"/>
          </a:p>
          <a:p>
            <a:r>
              <a:rPr lang="en-CN" dirty="0"/>
              <a:t>Step 2: </a:t>
            </a:r>
            <a:r>
              <a:rPr lang="en-US" dirty="0"/>
              <a:t>D</a:t>
            </a:r>
            <a:r>
              <a:rPr lang="en-US" altLang="ja-JP" dirty="0"/>
              <a:t>epth-map computation</a:t>
            </a:r>
            <a:br>
              <a:rPr lang="ja-JP" altLang="en-US"/>
            </a:br>
            <a:endParaRPr lang="ja-JP" altLang="en-US"/>
          </a:p>
          <a:p>
            <a:r>
              <a:rPr lang="en-US" dirty="0"/>
              <a:t>Step 3: Depth-map merging</a:t>
            </a:r>
            <a:endParaRPr lang="ja-JP" altLang="en-US"/>
          </a:p>
        </p:txBody>
      </p:sp>
      <p:sp>
        <p:nvSpPr>
          <p:cNvPr id="5" name="Up Arrow 4">
            <a:extLst>
              <a:ext uri="{FF2B5EF4-FFF2-40B4-BE49-F238E27FC236}">
                <a16:creationId xmlns:a16="http://schemas.microsoft.com/office/drawing/2014/main" id="{80DF3353-5D9B-7C48-BD47-E0950583B4C4}"/>
              </a:ext>
            </a:extLst>
          </p:cNvPr>
          <p:cNvSpPr/>
          <p:nvPr/>
        </p:nvSpPr>
        <p:spPr>
          <a:xfrm>
            <a:off x="6200384" y="2342367"/>
            <a:ext cx="300624" cy="588724"/>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6" name="Rounded Rectangle 5">
            <a:extLst>
              <a:ext uri="{FF2B5EF4-FFF2-40B4-BE49-F238E27FC236}">
                <a16:creationId xmlns:a16="http://schemas.microsoft.com/office/drawing/2014/main" id="{225DDDA4-EAEA-4449-ACAD-681C927C9230}"/>
              </a:ext>
            </a:extLst>
          </p:cNvPr>
          <p:cNvSpPr/>
          <p:nvPr/>
        </p:nvSpPr>
        <p:spPr>
          <a:xfrm>
            <a:off x="5423770" y="2996513"/>
            <a:ext cx="3263030" cy="102155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464749"/>
                </a:solidFill>
                <a:effectLst/>
                <a:uFillTx/>
                <a:latin typeface="Cambria"/>
                <a:ea typeface="Cambria"/>
                <a:cs typeface="Cambria"/>
                <a:sym typeface="Cambria"/>
              </a:rPr>
              <a:t>Key steps: </a:t>
            </a:r>
          </a:p>
          <a:p>
            <a:pPr marL="0" marR="0" indent="0" algn="l" defTabSz="457132" rtl="0" fontAlgn="auto" latinLnBrk="0" hangingPunct="0">
              <a:lnSpc>
                <a:spcPct val="100000"/>
              </a:lnSpc>
              <a:spcBef>
                <a:spcPts val="0"/>
              </a:spcBef>
              <a:spcAft>
                <a:spcPts val="0"/>
              </a:spcAft>
              <a:buClrTx/>
              <a:buSzTx/>
              <a:buFontTx/>
              <a:buNone/>
              <a:tabLst/>
            </a:pPr>
            <a:r>
              <a:rPr lang="en-CN" sz="1800" dirty="0">
                <a:solidFill>
                  <a:srgbClr val="464749"/>
                </a:solidFill>
                <a:latin typeface="Cambria"/>
                <a:ea typeface="Cambria"/>
                <a:cs typeface="Cambria"/>
                <a:sym typeface="Cambria"/>
              </a:rPr>
              <a:t>1.How to chose source images</a:t>
            </a:r>
            <a:endParaRPr kumimoji="0" lang="en-CN" sz="1800" b="0" i="0" u="none" strike="noStrike" cap="none" spc="0" normalizeH="0" baseline="0" dirty="0">
              <a:ln>
                <a:noFill/>
              </a:ln>
              <a:solidFill>
                <a:srgbClr val="464749"/>
              </a:solidFill>
              <a:effectLst/>
              <a:uFillTx/>
              <a:latin typeface="Cambria"/>
              <a:ea typeface="Cambria"/>
              <a:cs typeface="Cambria"/>
              <a:sym typeface="Cambria"/>
            </a:endParaRPr>
          </a:p>
          <a:p>
            <a:pPr marL="0" marR="0" indent="0" algn="l" defTabSz="457132" rtl="0" fontAlgn="auto" latinLnBrk="0" hangingPunct="0">
              <a:lnSpc>
                <a:spcPct val="100000"/>
              </a:lnSpc>
              <a:spcBef>
                <a:spcPts val="0"/>
              </a:spcBef>
              <a:spcAft>
                <a:spcPts val="0"/>
              </a:spcAft>
              <a:buClrTx/>
              <a:buSzTx/>
              <a:buFontTx/>
              <a:buNone/>
              <a:tabLst/>
            </a:pPr>
            <a:r>
              <a:rPr lang="en-CN" sz="1800" dirty="0">
                <a:solidFill>
                  <a:srgbClr val="C00000"/>
                </a:solidFill>
                <a:latin typeface="Cambria"/>
                <a:ea typeface="Cambria"/>
                <a:cs typeface="Cambria"/>
                <a:sym typeface="Cambria"/>
              </a:rPr>
              <a:t>2</a:t>
            </a:r>
            <a:r>
              <a:rPr kumimoji="0" lang="en-CN" sz="1800" b="0" i="0" u="none" strike="noStrike" cap="none" spc="0" normalizeH="0" baseline="0" dirty="0">
                <a:ln>
                  <a:noFill/>
                </a:ln>
                <a:solidFill>
                  <a:srgbClr val="C00000"/>
                </a:solidFill>
                <a:effectLst/>
                <a:uFillTx/>
                <a:latin typeface="Cambria"/>
                <a:ea typeface="Cambria"/>
                <a:cs typeface="Cambria"/>
                <a:sym typeface="Cambria"/>
              </a:rPr>
              <a:t>.How to compute depth map</a:t>
            </a:r>
          </a:p>
        </p:txBody>
      </p:sp>
    </p:spTree>
    <p:extLst>
      <p:ext uri="{BB962C8B-B14F-4D97-AF65-F5344CB8AC3E}">
        <p14:creationId xmlns:p14="http://schemas.microsoft.com/office/powerpoint/2010/main" val="183519478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Multi-View CNN"/>
          <p:cNvSpPr>
            <a:spLocks noGrp="1"/>
          </p:cNvSpPr>
          <p:nvPr>
            <p:ph type="body" idx="13"/>
          </p:nvPr>
        </p:nvSpPr>
        <p:spPr>
          <a:xfrm>
            <a:off x="0" y="2714320"/>
            <a:ext cx="9143999" cy="1429359"/>
          </a:xfrm>
          <a:prstGeom prst="rect">
            <a:avLst/>
          </a:prstGeom>
        </p:spPr>
        <p:txBody>
          <a:bodyPr/>
          <a:lstStyle/>
          <a:p>
            <a:r>
              <a:rPr lang="en-US" dirty="0">
                <a:solidFill>
                  <a:schemeClr val="tx1"/>
                </a:solidFill>
              </a:rPr>
              <a:t>How to compute depth map</a:t>
            </a:r>
          </a:p>
        </p:txBody>
      </p:sp>
    </p:spTree>
    <p:extLst>
      <p:ext uri="{BB962C8B-B14F-4D97-AF65-F5344CB8AC3E}">
        <p14:creationId xmlns:p14="http://schemas.microsoft.com/office/powerpoint/2010/main" val="110662447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Compute Depth Map: Basic idea</a:t>
            </a:r>
            <a:endParaRPr dirty="0"/>
          </a:p>
        </p:txBody>
      </p:sp>
      <p:sp>
        <p:nvSpPr>
          <p:cNvPr id="484" name="Multi-view Geometry: Physics based"/>
          <p:cNvSpPr txBox="1"/>
          <p:nvPr/>
        </p:nvSpPr>
        <p:spPr>
          <a:xfrm>
            <a:off x="473028" y="1023007"/>
            <a:ext cx="792167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altLang="ja-JP" dirty="0"/>
              <a:t>Look for points in space that have photo-consistency.</a:t>
            </a:r>
          </a:p>
        </p:txBody>
      </p:sp>
      <p:sp>
        <p:nvSpPr>
          <p:cNvPr id="8" name="Rectangle 7">
            <a:extLst>
              <a:ext uri="{FF2B5EF4-FFF2-40B4-BE49-F238E27FC236}">
                <a16:creationId xmlns:a16="http://schemas.microsoft.com/office/drawing/2014/main" id="{91F07C13-48AD-5C41-9A89-7D1C822B2D94}"/>
              </a:ext>
            </a:extLst>
          </p:cNvPr>
          <p:cNvSpPr/>
          <p:nvPr/>
        </p:nvSpPr>
        <p:spPr>
          <a:xfrm>
            <a:off x="5737858" y="5772628"/>
            <a:ext cx="1587294" cy="338554"/>
          </a:xfrm>
          <a:prstGeom prst="rect">
            <a:avLst/>
          </a:prstGeom>
        </p:spPr>
        <p:txBody>
          <a:bodyPr wrap="none">
            <a:spAutoFit/>
          </a:bodyPr>
          <a:lstStyle/>
          <a:p>
            <a:pPr marL="0" indent="0">
              <a:buNone/>
            </a:pPr>
            <a:r>
              <a:rPr lang="en-US" sz="1600" dirty="0">
                <a:solidFill>
                  <a:schemeClr val="bg2"/>
                </a:solidFill>
                <a:latin typeface="ArialMT"/>
              </a:rPr>
              <a:t>Credit: E. Dunn</a:t>
            </a:r>
          </a:p>
        </p:txBody>
      </p:sp>
      <p:pic>
        <p:nvPicPr>
          <p:cNvPr id="2" name="Picture 1">
            <a:extLst>
              <a:ext uri="{FF2B5EF4-FFF2-40B4-BE49-F238E27FC236}">
                <a16:creationId xmlns:a16="http://schemas.microsoft.com/office/drawing/2014/main" id="{DDF1FAB7-E7BF-0148-A47E-F758110249D0}"/>
              </a:ext>
            </a:extLst>
          </p:cNvPr>
          <p:cNvPicPr>
            <a:picLocks noChangeAspect="1"/>
          </p:cNvPicPr>
          <p:nvPr/>
        </p:nvPicPr>
        <p:blipFill>
          <a:blip r:embed="rId3"/>
          <a:stretch>
            <a:fillRect/>
          </a:stretch>
        </p:blipFill>
        <p:spPr>
          <a:xfrm>
            <a:off x="1183137" y="1930138"/>
            <a:ext cx="6777726" cy="3735578"/>
          </a:xfrm>
          <a:prstGeom prst="rect">
            <a:avLst/>
          </a:prstGeom>
        </p:spPr>
      </p:pic>
    </p:spTree>
    <p:extLst>
      <p:ext uri="{BB962C8B-B14F-4D97-AF65-F5344CB8AC3E}">
        <p14:creationId xmlns:p14="http://schemas.microsoft.com/office/powerpoint/2010/main" val="293394205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Compute Depth Map: Basic idea</a:t>
            </a:r>
            <a:endParaRPr dirty="0"/>
          </a:p>
        </p:txBody>
      </p:sp>
      <p:sp>
        <p:nvSpPr>
          <p:cNvPr id="484" name="Multi-view Geometry: Physics based"/>
          <p:cNvSpPr txBox="1"/>
          <p:nvPr/>
        </p:nvSpPr>
        <p:spPr>
          <a:xfrm>
            <a:off x="473028" y="1023007"/>
            <a:ext cx="792167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altLang="ja-JP" dirty="0"/>
              <a:t>Look for points in space that have photo-consistency.</a:t>
            </a:r>
          </a:p>
        </p:txBody>
      </p:sp>
      <p:pic>
        <p:nvPicPr>
          <p:cNvPr id="2" name="Picture 1">
            <a:extLst>
              <a:ext uri="{FF2B5EF4-FFF2-40B4-BE49-F238E27FC236}">
                <a16:creationId xmlns:a16="http://schemas.microsoft.com/office/drawing/2014/main" id="{DDF1FAB7-E7BF-0148-A47E-F758110249D0}"/>
              </a:ext>
            </a:extLst>
          </p:cNvPr>
          <p:cNvPicPr>
            <a:picLocks noChangeAspect="1"/>
          </p:cNvPicPr>
          <p:nvPr/>
        </p:nvPicPr>
        <p:blipFill>
          <a:blip r:embed="rId3"/>
          <a:stretch>
            <a:fillRect/>
          </a:stretch>
        </p:blipFill>
        <p:spPr>
          <a:xfrm>
            <a:off x="1183137" y="1930138"/>
            <a:ext cx="6777726" cy="3735578"/>
          </a:xfrm>
          <a:prstGeom prst="rect">
            <a:avLst/>
          </a:prstGeom>
        </p:spPr>
      </p:pic>
      <p:pic>
        <p:nvPicPr>
          <p:cNvPr id="3" name="Picture 2">
            <a:extLst>
              <a:ext uri="{FF2B5EF4-FFF2-40B4-BE49-F238E27FC236}">
                <a16:creationId xmlns:a16="http://schemas.microsoft.com/office/drawing/2014/main" id="{67707B9F-79E0-C84F-BB7C-DBEE73E46AD3}"/>
              </a:ext>
            </a:extLst>
          </p:cNvPr>
          <p:cNvPicPr>
            <a:picLocks noChangeAspect="1"/>
          </p:cNvPicPr>
          <p:nvPr/>
        </p:nvPicPr>
        <p:blipFill>
          <a:blip r:embed="rId4"/>
          <a:stretch>
            <a:fillRect/>
          </a:stretch>
        </p:blipFill>
        <p:spPr>
          <a:xfrm>
            <a:off x="365078" y="5872532"/>
            <a:ext cx="444500" cy="546100"/>
          </a:xfrm>
          <a:prstGeom prst="rect">
            <a:avLst/>
          </a:prstGeom>
        </p:spPr>
      </p:pic>
      <p:sp>
        <p:nvSpPr>
          <p:cNvPr id="4" name="Rectangle 3">
            <a:extLst>
              <a:ext uri="{FF2B5EF4-FFF2-40B4-BE49-F238E27FC236}">
                <a16:creationId xmlns:a16="http://schemas.microsoft.com/office/drawing/2014/main" id="{7B9051C1-3FF6-3E4E-9A6A-CF123E3F7D47}"/>
              </a:ext>
            </a:extLst>
          </p:cNvPr>
          <p:cNvSpPr/>
          <p:nvPr/>
        </p:nvSpPr>
        <p:spPr>
          <a:xfrm>
            <a:off x="833707" y="5880349"/>
            <a:ext cx="4772072" cy="461665"/>
          </a:xfrm>
          <a:prstGeom prst="rect">
            <a:avLst/>
          </a:prstGeom>
        </p:spPr>
        <p:txBody>
          <a:bodyPr wrap="square">
            <a:spAutoFit/>
          </a:bodyPr>
          <a:lstStyle/>
          <a:p>
            <a:pPr marL="0" lvl="0" indent="0" defTabSz="457132" hangingPunct="1">
              <a:spcBef>
                <a:spcPts val="0"/>
              </a:spcBef>
              <a:buSzTx/>
              <a:buNone/>
              <a:defRPr/>
            </a:pPr>
            <a:r>
              <a:rPr lang="en-US" sz="2400" b="1" dirty="0">
                <a:sym typeface="Arial"/>
              </a:rPr>
              <a:t>limit on high resolution images</a:t>
            </a:r>
            <a:endParaRPr lang="en-US" sz="2400" b="1" dirty="0"/>
          </a:p>
        </p:txBody>
      </p:sp>
      <p:sp>
        <p:nvSpPr>
          <p:cNvPr id="10" name="Rectangle 9">
            <a:extLst>
              <a:ext uri="{FF2B5EF4-FFF2-40B4-BE49-F238E27FC236}">
                <a16:creationId xmlns:a16="http://schemas.microsoft.com/office/drawing/2014/main" id="{004D0590-6284-AD42-A569-4CA451E6F64F}"/>
              </a:ext>
            </a:extLst>
          </p:cNvPr>
          <p:cNvSpPr/>
          <p:nvPr/>
        </p:nvSpPr>
        <p:spPr>
          <a:xfrm>
            <a:off x="5737858" y="5772628"/>
            <a:ext cx="1587294" cy="338554"/>
          </a:xfrm>
          <a:prstGeom prst="rect">
            <a:avLst/>
          </a:prstGeom>
        </p:spPr>
        <p:txBody>
          <a:bodyPr wrap="none">
            <a:spAutoFit/>
          </a:bodyPr>
          <a:lstStyle/>
          <a:p>
            <a:pPr marL="0" indent="0">
              <a:buNone/>
            </a:pPr>
            <a:r>
              <a:rPr lang="en-US" sz="1600" dirty="0">
                <a:solidFill>
                  <a:schemeClr val="bg2"/>
                </a:solidFill>
                <a:latin typeface="ArialMT"/>
              </a:rPr>
              <a:t>Credit: E. Dunn</a:t>
            </a:r>
          </a:p>
        </p:txBody>
      </p:sp>
    </p:spTree>
    <p:extLst>
      <p:ext uri="{BB962C8B-B14F-4D97-AF65-F5344CB8AC3E}">
        <p14:creationId xmlns:p14="http://schemas.microsoft.com/office/powerpoint/2010/main" val="26079196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road Applications of 3D data">
            <a:extLst>
              <a:ext uri="{FF2B5EF4-FFF2-40B4-BE49-F238E27FC236}">
                <a16:creationId xmlns:a16="http://schemas.microsoft.com/office/drawing/2014/main" id="{FDCF0351-240C-1B43-BB72-E45D8BF58D9A}"/>
              </a:ext>
            </a:extLst>
          </p:cNvPr>
          <p:cNvSpPr txBox="1">
            <a:spLocks/>
          </p:cNvSpPr>
          <p:nvPr/>
        </p:nvSpPr>
        <p:spPr>
          <a:xfrm>
            <a:off x="457200" y="92074"/>
            <a:ext cx="8229600" cy="797095"/>
          </a:xfrm>
          <a:prstGeom prst="rect">
            <a:avLst/>
          </a:prstGeom>
        </p:spPr>
        <p:txBody>
          <a:bodyPr/>
          <a:lstStyle>
            <a:lvl1pPr marL="0" marR="0" indent="0" algn="ctr" defTabSz="914400" latinLnBrk="0">
              <a:lnSpc>
                <a:spcPct val="90000"/>
              </a:lnSpc>
              <a:spcBef>
                <a:spcPts val="0"/>
              </a:spcBef>
              <a:spcAft>
                <a:spcPts val="0"/>
              </a:spcAft>
              <a:buClrTx/>
              <a:buSzTx/>
              <a:buFontTx/>
              <a:buNone/>
              <a:tabLst/>
              <a:defRPr sz="4000" b="1" i="0" u="none" strike="noStrike" cap="none" spc="0" baseline="0">
                <a:solidFill>
                  <a:srgbClr val="000000"/>
                </a:solidFill>
                <a:uFillTx/>
                <a:latin typeface="+mn-lt"/>
                <a:ea typeface="+mn-ea"/>
                <a:cs typeface="+mn-cs"/>
                <a:sym typeface="Helvetica"/>
              </a:defRPr>
            </a:lvl1pPr>
            <a:lvl2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2pPr>
            <a:lvl3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3pPr>
            <a:lvl4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4pPr>
            <a:lvl5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5pPr>
            <a:lvl6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6pPr>
            <a:lvl7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7pPr>
            <a:lvl8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8pPr>
            <a:lvl9pPr marL="0" marR="0" indent="0" algn="ctr" defTabSz="342837" latinLnBrk="0">
              <a:lnSpc>
                <a:spcPct val="100000"/>
              </a:lnSpc>
              <a:spcBef>
                <a:spcPts val="0"/>
              </a:spcBef>
              <a:spcAft>
                <a:spcPts val="0"/>
              </a:spcAft>
              <a:buClrTx/>
              <a:buSzTx/>
              <a:buFontTx/>
              <a:buNone/>
              <a:tabLst/>
              <a:defRPr sz="4000" b="1" i="0" u="none" strike="noStrike" cap="none" spc="0" baseline="0">
                <a:solidFill>
                  <a:srgbClr val="101D3A"/>
                </a:solidFill>
                <a:uFillTx/>
                <a:latin typeface="+mn-lt"/>
                <a:ea typeface="+mn-ea"/>
                <a:cs typeface="+mn-cs"/>
                <a:sym typeface="Helvetica"/>
              </a:defRPr>
            </a:lvl9pPr>
          </a:lstStyle>
          <a:p>
            <a:pPr hangingPunct="1"/>
            <a:r>
              <a:rPr lang="en-US" dirty="0"/>
              <a:t>ETH 3D Benchmark(High Res.)</a:t>
            </a:r>
          </a:p>
        </p:txBody>
      </p:sp>
      <p:sp>
        <p:nvSpPr>
          <p:cNvPr id="10" name="TextBox 9">
            <a:extLst>
              <a:ext uri="{FF2B5EF4-FFF2-40B4-BE49-F238E27FC236}">
                <a16:creationId xmlns:a16="http://schemas.microsoft.com/office/drawing/2014/main" id="{E7B11C13-57BE-FD46-974B-1F2FE96FBF65}"/>
              </a:ext>
            </a:extLst>
          </p:cNvPr>
          <p:cNvSpPr txBox="1"/>
          <p:nvPr/>
        </p:nvSpPr>
        <p:spPr>
          <a:xfrm>
            <a:off x="5185954" y="3234947"/>
            <a:ext cx="1554480"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0" i="0" u="none" strike="noStrike" cap="none" spc="0" normalizeH="0" baseline="0" dirty="0">
                <a:ln>
                  <a:noFill/>
                </a:ln>
                <a:solidFill>
                  <a:srgbClr val="101D3A"/>
                </a:solidFill>
                <a:effectLst/>
                <a:uFillTx/>
                <a:latin typeface="+mn-lt"/>
                <a:ea typeface="+mn-ea"/>
                <a:cs typeface="+mn-cs"/>
                <a:sym typeface="Helvetica"/>
              </a:rPr>
              <a:t>2020.6.20</a:t>
            </a:r>
          </a:p>
        </p:txBody>
      </p:sp>
      <p:sp>
        <p:nvSpPr>
          <p:cNvPr id="11" name="Oval 10">
            <a:extLst>
              <a:ext uri="{FF2B5EF4-FFF2-40B4-BE49-F238E27FC236}">
                <a16:creationId xmlns:a16="http://schemas.microsoft.com/office/drawing/2014/main" id="{FDD06125-AE5B-0C44-A9C3-748003317D8B}"/>
              </a:ext>
            </a:extLst>
          </p:cNvPr>
          <p:cNvSpPr/>
          <p:nvPr/>
        </p:nvSpPr>
        <p:spPr>
          <a:xfrm>
            <a:off x="5185954" y="1672046"/>
            <a:ext cx="222069" cy="222068"/>
          </a:xfrm>
          <a:prstGeom prst="ellipse">
            <a:avLst/>
          </a:prstGeom>
          <a:solidFill>
            <a:srgbClr val="FF0000"/>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13" name="Oval 12">
            <a:extLst>
              <a:ext uri="{FF2B5EF4-FFF2-40B4-BE49-F238E27FC236}">
                <a16:creationId xmlns:a16="http://schemas.microsoft.com/office/drawing/2014/main" id="{56001AFB-5A5D-9447-B9E4-A25AA55CF6E2}"/>
              </a:ext>
            </a:extLst>
          </p:cNvPr>
          <p:cNvSpPr/>
          <p:nvPr/>
        </p:nvSpPr>
        <p:spPr>
          <a:xfrm>
            <a:off x="5185954" y="2137955"/>
            <a:ext cx="222069" cy="222068"/>
          </a:xfrm>
          <a:prstGeom prst="ellipse">
            <a:avLst/>
          </a:prstGeom>
          <a:solidFill>
            <a:srgbClr val="FFC000"/>
          </a:solidFill>
          <a:ln w="254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14" name="Oval 13">
            <a:extLst>
              <a:ext uri="{FF2B5EF4-FFF2-40B4-BE49-F238E27FC236}">
                <a16:creationId xmlns:a16="http://schemas.microsoft.com/office/drawing/2014/main" id="{34AC298D-E52B-6947-B00E-339AD7C749C7}"/>
              </a:ext>
            </a:extLst>
          </p:cNvPr>
          <p:cNvSpPr/>
          <p:nvPr/>
        </p:nvSpPr>
        <p:spPr>
          <a:xfrm>
            <a:off x="5185954" y="2622562"/>
            <a:ext cx="222069" cy="222068"/>
          </a:xfrm>
          <a:prstGeom prst="ellipse">
            <a:avLst/>
          </a:prstGeom>
          <a:solidFill>
            <a:srgbClr val="00B050"/>
          </a:solid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15" name="TextBox 14">
            <a:extLst>
              <a:ext uri="{FF2B5EF4-FFF2-40B4-BE49-F238E27FC236}">
                <a16:creationId xmlns:a16="http://schemas.microsoft.com/office/drawing/2014/main" id="{21076CD3-7C81-EE40-90F5-8A50C2DDB509}"/>
              </a:ext>
            </a:extLst>
          </p:cNvPr>
          <p:cNvSpPr txBox="1"/>
          <p:nvPr/>
        </p:nvSpPr>
        <p:spPr>
          <a:xfrm>
            <a:off x="5604682" y="1616367"/>
            <a:ext cx="1932586"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PatchMatch</a:t>
            </a:r>
          </a:p>
        </p:txBody>
      </p:sp>
      <p:sp>
        <p:nvSpPr>
          <p:cNvPr id="16" name="TextBox 15">
            <a:extLst>
              <a:ext uri="{FF2B5EF4-FFF2-40B4-BE49-F238E27FC236}">
                <a16:creationId xmlns:a16="http://schemas.microsoft.com/office/drawing/2014/main" id="{A20283F8-0FFF-DA4F-B235-07478F5A68AD}"/>
              </a:ext>
            </a:extLst>
          </p:cNvPr>
          <p:cNvSpPr txBox="1"/>
          <p:nvPr/>
        </p:nvSpPr>
        <p:spPr>
          <a:xfrm>
            <a:off x="5604682" y="2082276"/>
            <a:ext cx="1932586"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Unknown</a:t>
            </a:r>
          </a:p>
        </p:txBody>
      </p:sp>
      <p:sp>
        <p:nvSpPr>
          <p:cNvPr id="17" name="TextBox 16">
            <a:extLst>
              <a:ext uri="{FF2B5EF4-FFF2-40B4-BE49-F238E27FC236}">
                <a16:creationId xmlns:a16="http://schemas.microsoft.com/office/drawing/2014/main" id="{D7BE99CA-EFF0-2D4B-ADAF-2AEFC3E2C24B}"/>
              </a:ext>
            </a:extLst>
          </p:cNvPr>
          <p:cNvSpPr txBox="1"/>
          <p:nvPr/>
        </p:nvSpPr>
        <p:spPr>
          <a:xfrm>
            <a:off x="5604682" y="2566883"/>
            <a:ext cx="859998"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Others</a:t>
            </a:r>
          </a:p>
        </p:txBody>
      </p:sp>
      <p:pic>
        <p:nvPicPr>
          <p:cNvPr id="12" name="Picture 11">
            <a:extLst>
              <a:ext uri="{FF2B5EF4-FFF2-40B4-BE49-F238E27FC236}">
                <a16:creationId xmlns:a16="http://schemas.microsoft.com/office/drawing/2014/main" id="{E70723DA-3583-1148-A9E5-2833EEC42D27}"/>
              </a:ext>
            </a:extLst>
          </p:cNvPr>
          <p:cNvPicPr>
            <a:picLocks noChangeAspect="1"/>
          </p:cNvPicPr>
          <p:nvPr/>
        </p:nvPicPr>
        <p:blipFill>
          <a:blip r:embed="rId3"/>
          <a:stretch>
            <a:fillRect/>
          </a:stretch>
        </p:blipFill>
        <p:spPr>
          <a:xfrm>
            <a:off x="4008863" y="4535629"/>
            <a:ext cx="4911634" cy="1823900"/>
          </a:xfrm>
          <a:prstGeom prst="rect">
            <a:avLst/>
          </a:prstGeom>
        </p:spPr>
      </p:pic>
      <p:pic>
        <p:nvPicPr>
          <p:cNvPr id="2" name="Picture 1">
            <a:extLst>
              <a:ext uri="{FF2B5EF4-FFF2-40B4-BE49-F238E27FC236}">
                <a16:creationId xmlns:a16="http://schemas.microsoft.com/office/drawing/2014/main" id="{1F2441E8-5A64-3543-B39D-60BE11EA98EB}"/>
              </a:ext>
            </a:extLst>
          </p:cNvPr>
          <p:cNvPicPr>
            <a:picLocks noChangeAspect="1"/>
          </p:cNvPicPr>
          <p:nvPr/>
        </p:nvPicPr>
        <p:blipFill>
          <a:blip r:embed="rId4"/>
          <a:stretch>
            <a:fillRect/>
          </a:stretch>
        </p:blipFill>
        <p:spPr>
          <a:xfrm>
            <a:off x="600619" y="698894"/>
            <a:ext cx="2890869" cy="6152606"/>
          </a:xfrm>
          <a:prstGeom prst="rect">
            <a:avLst/>
          </a:prstGeom>
        </p:spPr>
      </p:pic>
      <p:pic>
        <p:nvPicPr>
          <p:cNvPr id="18" name="Picture 17">
            <a:extLst>
              <a:ext uri="{FF2B5EF4-FFF2-40B4-BE49-F238E27FC236}">
                <a16:creationId xmlns:a16="http://schemas.microsoft.com/office/drawing/2014/main" id="{3C122E70-8AFC-EE4E-A911-58BF785F7A02}"/>
              </a:ext>
            </a:extLst>
          </p:cNvPr>
          <p:cNvPicPr>
            <a:picLocks noChangeAspect="1"/>
          </p:cNvPicPr>
          <p:nvPr/>
        </p:nvPicPr>
        <p:blipFill>
          <a:blip r:embed="rId5"/>
          <a:stretch>
            <a:fillRect/>
          </a:stretch>
        </p:blipFill>
        <p:spPr>
          <a:xfrm>
            <a:off x="1701800" y="1672046"/>
            <a:ext cx="5740400" cy="4267200"/>
          </a:xfrm>
          <a:prstGeom prst="rect">
            <a:avLst/>
          </a:prstGeom>
        </p:spPr>
      </p:pic>
    </p:spTree>
    <p:extLst>
      <p:ext uri="{BB962C8B-B14F-4D97-AF65-F5344CB8AC3E}">
        <p14:creationId xmlns:p14="http://schemas.microsoft.com/office/powerpoint/2010/main" val="328336545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Multi-View CNN"/>
          <p:cNvSpPr>
            <a:spLocks noGrp="1"/>
          </p:cNvSpPr>
          <p:nvPr>
            <p:ph type="body" idx="13"/>
          </p:nvPr>
        </p:nvSpPr>
        <p:spPr>
          <a:xfrm>
            <a:off x="0" y="2714320"/>
            <a:ext cx="9143999" cy="1429359"/>
          </a:xfrm>
          <a:prstGeom prst="rect">
            <a:avLst/>
          </a:prstGeom>
        </p:spPr>
        <p:txBody>
          <a:bodyPr/>
          <a:lstStyle/>
          <a:p>
            <a:r>
              <a:rPr lang="en-US" dirty="0" err="1">
                <a:solidFill>
                  <a:schemeClr val="tx1"/>
                </a:solidFill>
              </a:rPr>
              <a:t>PatchMatch</a:t>
            </a:r>
            <a:endParaRPr lang="en-US" dirty="0">
              <a:solidFill>
                <a:schemeClr val="tx1"/>
              </a:solidFill>
            </a:endParaRPr>
          </a:p>
        </p:txBody>
      </p:sp>
    </p:spTree>
    <p:extLst>
      <p:ext uri="{BB962C8B-B14F-4D97-AF65-F5344CB8AC3E}">
        <p14:creationId xmlns:p14="http://schemas.microsoft.com/office/powerpoint/2010/main" val="33787588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p:sp>
        <p:nvSpPr>
          <p:cNvPr id="7" name="TextBox 6">
            <a:extLst>
              <a:ext uri="{FF2B5EF4-FFF2-40B4-BE49-F238E27FC236}">
                <a16:creationId xmlns:a16="http://schemas.microsoft.com/office/drawing/2014/main" id="{4D814E25-8EC3-8742-B8CF-231612DEAC91}"/>
              </a:ext>
            </a:extLst>
          </p:cNvPr>
          <p:cNvSpPr txBox="1"/>
          <p:nvPr/>
        </p:nvSpPr>
        <p:spPr>
          <a:xfrm>
            <a:off x="242760" y="1291719"/>
            <a:ext cx="8729963" cy="8258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b="1" dirty="0"/>
              <a:t>A </a:t>
            </a:r>
            <a:r>
              <a:rPr lang="en-US" b="1" u="sng" dirty="0"/>
              <a:t>randomized</a:t>
            </a:r>
            <a:r>
              <a:rPr lang="en-US" b="1" dirty="0"/>
              <a:t> algorithm for rapidly finding correspondences between image patches </a:t>
            </a:r>
            <a:endParaRPr lang="en-US" sz="2000" dirty="0"/>
          </a:p>
        </p:txBody>
      </p:sp>
    </p:spTree>
    <p:extLst>
      <p:ext uri="{BB962C8B-B14F-4D97-AF65-F5344CB8AC3E}">
        <p14:creationId xmlns:p14="http://schemas.microsoft.com/office/powerpoint/2010/main" val="9639859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p:sp>
        <p:nvSpPr>
          <p:cNvPr id="9" name="TextBox 8">
            <a:extLst>
              <a:ext uri="{FF2B5EF4-FFF2-40B4-BE49-F238E27FC236}">
                <a16:creationId xmlns:a16="http://schemas.microsoft.com/office/drawing/2014/main" id="{33279861-9250-D54A-8C4D-606E39E16368}"/>
              </a:ext>
            </a:extLst>
          </p:cNvPr>
          <p:cNvSpPr txBox="1"/>
          <p:nvPr/>
        </p:nvSpPr>
        <p:spPr>
          <a:xfrm>
            <a:off x="242760" y="1291719"/>
            <a:ext cx="8729963" cy="14003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b="1" dirty="0"/>
              <a:t>Problem definition: </a:t>
            </a:r>
            <a:endParaRPr lang="en-US" sz="1800" dirty="0"/>
          </a:p>
          <a:p>
            <a:r>
              <a:rPr lang="en-US" sz="1800" b="1" dirty="0"/>
              <a:t>Given images A and B, for each overlapping patch in image A, compute the offset to the nearest neighbor patch in image B </a:t>
            </a:r>
            <a:endParaRPr lang="en-US" sz="18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p:pic>
        <p:nvPicPr>
          <p:cNvPr id="11" name="Picture 10">
            <a:extLst>
              <a:ext uri="{FF2B5EF4-FFF2-40B4-BE49-F238E27FC236}">
                <a16:creationId xmlns:a16="http://schemas.microsoft.com/office/drawing/2014/main" id="{CA6E7FEF-8DC8-A044-A740-714F2C3B3885}"/>
              </a:ext>
            </a:extLst>
          </p:cNvPr>
          <p:cNvPicPr>
            <a:picLocks noChangeAspect="1"/>
          </p:cNvPicPr>
          <p:nvPr/>
        </p:nvPicPr>
        <p:blipFill>
          <a:blip r:embed="rId3"/>
          <a:stretch>
            <a:fillRect/>
          </a:stretch>
        </p:blipFill>
        <p:spPr>
          <a:xfrm>
            <a:off x="962841" y="2692102"/>
            <a:ext cx="7218317" cy="3406875"/>
          </a:xfrm>
          <a:prstGeom prst="rect">
            <a:avLst/>
          </a:prstGeom>
        </p:spPr>
      </p:pic>
    </p:spTree>
    <p:extLst>
      <p:ext uri="{BB962C8B-B14F-4D97-AF65-F5344CB8AC3E}">
        <p14:creationId xmlns:p14="http://schemas.microsoft.com/office/powerpoint/2010/main" val="52217476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solidFill>
                  <a:schemeClr val="tx1"/>
                </a:solidFill>
              </a:rPr>
              <a:t>Previous Work</a:t>
            </a:r>
            <a:endParaRPr dirty="0"/>
          </a:p>
        </p:txBody>
      </p:sp>
      <p:pic>
        <p:nvPicPr>
          <p:cNvPr id="2" name="Picture 1">
            <a:extLst>
              <a:ext uri="{FF2B5EF4-FFF2-40B4-BE49-F238E27FC236}">
                <a16:creationId xmlns:a16="http://schemas.microsoft.com/office/drawing/2014/main" id="{26F198B1-7D74-9D4C-8640-A5E5698D7F01}"/>
              </a:ext>
            </a:extLst>
          </p:cNvPr>
          <p:cNvPicPr>
            <a:picLocks noChangeAspect="1"/>
          </p:cNvPicPr>
          <p:nvPr/>
        </p:nvPicPr>
        <p:blipFill>
          <a:blip r:embed="rId3"/>
          <a:stretch>
            <a:fillRect/>
          </a:stretch>
        </p:blipFill>
        <p:spPr>
          <a:xfrm>
            <a:off x="2210564" y="1366684"/>
            <a:ext cx="4722871" cy="4127288"/>
          </a:xfrm>
          <a:prstGeom prst="rect">
            <a:avLst/>
          </a:prstGeom>
        </p:spPr>
      </p:pic>
      <p:sp>
        <p:nvSpPr>
          <p:cNvPr id="3" name="TextBox 2">
            <a:extLst>
              <a:ext uri="{FF2B5EF4-FFF2-40B4-BE49-F238E27FC236}">
                <a16:creationId xmlns:a16="http://schemas.microsoft.com/office/drawing/2014/main" id="{C943BA72-5CF8-B240-9FF7-52CEBA304163}"/>
              </a:ext>
            </a:extLst>
          </p:cNvPr>
          <p:cNvSpPr txBox="1"/>
          <p:nvPr/>
        </p:nvSpPr>
        <p:spPr>
          <a:xfrm>
            <a:off x="3265713" y="5793031"/>
            <a:ext cx="2612572"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0" i="0" u="none" strike="noStrike" cap="none" spc="0" normalizeH="0" baseline="0" dirty="0">
                <a:ln>
                  <a:noFill/>
                </a:ln>
                <a:solidFill>
                  <a:srgbClr val="101D3A"/>
                </a:solidFill>
                <a:effectLst/>
                <a:uFillTx/>
                <a:latin typeface="+mn-lt"/>
                <a:ea typeface="+mn-ea"/>
                <a:cs typeface="+mn-cs"/>
                <a:sym typeface="Helvetica"/>
              </a:rPr>
              <a:t>Kd-tree with PCA</a:t>
            </a:r>
          </a:p>
        </p:txBody>
      </p:sp>
      <p:sp>
        <p:nvSpPr>
          <p:cNvPr id="10" name="Rectangle 9">
            <a:extLst>
              <a:ext uri="{FF2B5EF4-FFF2-40B4-BE49-F238E27FC236}">
                <a16:creationId xmlns:a16="http://schemas.microsoft.com/office/drawing/2014/main" id="{3759BE37-3A04-2341-9C22-B7FC34B8C5AB}"/>
              </a:ext>
            </a:extLst>
          </p:cNvPr>
          <p:cNvSpPr/>
          <p:nvPr/>
        </p:nvSpPr>
        <p:spPr>
          <a:xfrm>
            <a:off x="3646906" y="6248501"/>
            <a:ext cx="1850186" cy="338554"/>
          </a:xfrm>
          <a:prstGeom prst="rect">
            <a:avLst/>
          </a:prstGeom>
        </p:spPr>
        <p:txBody>
          <a:bodyPr wrap="none">
            <a:spAutoFit/>
          </a:bodyPr>
          <a:lstStyle/>
          <a:p>
            <a:pPr marL="0" indent="0">
              <a:buNone/>
            </a:pPr>
            <a:r>
              <a:rPr lang="en-US" sz="1600" dirty="0">
                <a:solidFill>
                  <a:schemeClr val="bg2"/>
                </a:solidFill>
                <a:latin typeface="ArialMT"/>
              </a:rPr>
              <a:t>Credit: </a:t>
            </a:r>
            <a:r>
              <a:rPr lang="en-US" sz="1600" dirty="0" err="1">
                <a:solidFill>
                  <a:schemeClr val="bg2"/>
                </a:solidFill>
                <a:latin typeface="ArialMT"/>
              </a:rPr>
              <a:t>Hertzmann</a:t>
            </a:r>
            <a:endParaRPr lang="en-US" sz="1600" dirty="0">
              <a:solidFill>
                <a:schemeClr val="bg2"/>
              </a:solidFill>
              <a:latin typeface="ArialMT"/>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B00654-9A57-9A4C-9C75-726BCB202A82}"/>
                  </a:ext>
                </a:extLst>
              </p:cNvPr>
              <p:cNvSpPr txBox="1"/>
              <p:nvPr/>
            </p:nvSpPr>
            <p:spPr>
              <a:xfrm>
                <a:off x="7197634" y="2416629"/>
                <a:ext cx="1489166" cy="8258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0" i="0" u="none" strike="noStrike" cap="none" spc="0" normalizeH="0" baseline="0" dirty="0">
                    <a:ln>
                      <a:noFill/>
                    </a:ln>
                    <a:solidFill>
                      <a:srgbClr val="101D3A"/>
                    </a:solidFill>
                    <a:effectLst/>
                    <a:uFillTx/>
                    <a:latin typeface="+mn-lt"/>
                    <a:ea typeface="+mn-ea"/>
                    <a:cs typeface="+mn-cs"/>
                    <a:sym typeface="Helvetica"/>
                  </a:rPr>
                  <a:t>Time:</a:t>
                </a:r>
              </a:p>
              <a:p>
                <a:pPr marL="0" marR="0" indent="0" algn="l" defTabSz="342837" rtl="0" fontAlgn="auto" latinLnBrk="0" hangingPunct="0">
                  <a:lnSpc>
                    <a:spcPct val="100000"/>
                  </a:lnSpc>
                  <a:spcBef>
                    <a:spcPts val="200"/>
                  </a:spcBef>
                  <a:spcAft>
                    <a:spcPts val="0"/>
                  </a:spcAft>
                  <a:buClrTx/>
                  <a:buSzPct val="100000"/>
                  <a:buNone/>
                  <a:tabLst/>
                </a:pPr>
                <a14:m>
                  <m:oMathPara xmlns:m="http://schemas.openxmlformats.org/officeDocument/2006/math">
                    <m:oMathParaPr>
                      <m:jc m:val="centerGroup"/>
                    </m:oMathParaPr>
                    <m:oMath xmlns:m="http://schemas.openxmlformats.org/officeDocument/2006/math">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𝑂</m:t>
                      </m:r>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m:t>
                      </m:r>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𝑛𝑙𝑜𝑔𝑛</m:t>
                      </m:r>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m:t>
                      </m:r>
                    </m:oMath>
                  </m:oMathPara>
                </a14:m>
                <a:endParaRPr kumimoji="0" lang="en-CN" sz="26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7" name="TextBox 6">
                <a:extLst>
                  <a:ext uri="{FF2B5EF4-FFF2-40B4-BE49-F238E27FC236}">
                    <a16:creationId xmlns:a16="http://schemas.microsoft.com/office/drawing/2014/main" id="{E7B00654-9A57-9A4C-9C75-726BCB202A82}"/>
                  </a:ext>
                </a:extLst>
              </p:cNvPr>
              <p:cNvSpPr txBox="1">
                <a:spLocks noRot="1" noChangeAspect="1" noMove="1" noResize="1" noEditPoints="1" noAdjustHandles="1" noChangeArrowheads="1" noChangeShapeType="1" noTextEdit="1"/>
              </p:cNvSpPr>
              <p:nvPr/>
            </p:nvSpPr>
            <p:spPr>
              <a:xfrm>
                <a:off x="7197634" y="2416629"/>
                <a:ext cx="1489166" cy="825867"/>
              </a:xfrm>
              <a:prstGeom prst="rect">
                <a:avLst/>
              </a:prstGeom>
              <a:blipFill>
                <a:blip r:embed="rId4"/>
                <a:stretch>
                  <a:fillRect l="-12712" t="-7576" r="-5932" b="-15152"/>
                </a:stretch>
              </a:blipFill>
              <a:ln w="12700" cap="flat">
                <a:noFill/>
                <a:miter lim="400000"/>
              </a:ln>
              <a:effectLst/>
            </p:spPr>
            <p:txBody>
              <a:bodyPr/>
              <a:lstStyle/>
              <a:p>
                <a:r>
                  <a:rPr lang="en-CN">
                    <a:noFill/>
                  </a:rPr>
                  <a:t> </a:t>
                </a:r>
              </a:p>
            </p:txBody>
          </p:sp>
        </mc:Fallback>
      </mc:AlternateContent>
    </p:spTree>
    <p:extLst>
      <p:ext uri="{BB962C8B-B14F-4D97-AF65-F5344CB8AC3E}">
        <p14:creationId xmlns:p14="http://schemas.microsoft.com/office/powerpoint/2010/main" val="364462392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Key observation one</a:t>
            </a:r>
            <a:endParaRPr sz="3600"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p:sp>
        <p:nvSpPr>
          <p:cNvPr id="11" name="TextBox 12">
            <a:extLst>
              <a:ext uri="{FF2B5EF4-FFF2-40B4-BE49-F238E27FC236}">
                <a16:creationId xmlns:a16="http://schemas.microsoft.com/office/drawing/2014/main" id="{C22065C1-E3F5-E04E-A4EE-C7621DBCC657}"/>
              </a:ext>
            </a:extLst>
          </p:cNvPr>
          <p:cNvSpPr txBox="1"/>
          <p:nvPr/>
        </p:nvSpPr>
        <p:spPr>
          <a:xfrm>
            <a:off x="294361" y="1338722"/>
            <a:ext cx="8849639" cy="1177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r>
              <a:rPr lang="en-US" sz="2400" b="1" dirty="0"/>
              <a:t>Law of large numbers: a non-trivial fraction of a large field of random offset assignments are likely to be good guesses </a:t>
            </a:r>
            <a:endParaRPr lang="en-US" sz="2400" dirty="0"/>
          </a:p>
        </p:txBody>
      </p:sp>
    </p:spTree>
    <p:extLst>
      <p:ext uri="{BB962C8B-B14F-4D97-AF65-F5344CB8AC3E}">
        <p14:creationId xmlns:p14="http://schemas.microsoft.com/office/powerpoint/2010/main" val="402966235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279861-9250-D54A-8C4D-606E39E16368}"/>
                  </a:ext>
                </a:extLst>
              </p:cNvPr>
              <p:cNvSpPr txBox="1"/>
              <p:nvPr/>
            </p:nvSpPr>
            <p:spPr>
              <a:xfrm>
                <a:off x="320487" y="1116095"/>
                <a:ext cx="8823513" cy="1159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Initialization</a:t>
                </a:r>
                <a:r>
                  <a:rPr lang="en-US" sz="2400" b="1" i="1" dirty="0"/>
                  <a:t> </a:t>
                </a:r>
                <a:r>
                  <a:rPr lang="en-US" sz="2400" b="1" dirty="0"/>
                  <a:t>with random values(or derived from prior information)</a:t>
                </a:r>
              </a:p>
              <a:p>
                <a14:m>
                  <m:oMath xmlns:m="http://schemas.openxmlformats.org/officeDocument/2006/math">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𝑓</m:t>
                    </m:r>
                    <m:d>
                      <m:dPr>
                        <m:ctrlP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ctrlPr>
                      </m:dPr>
                      <m:e>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𝑥</m:t>
                        </m:r>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m:t>
                        </m:r>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𝑦</m:t>
                        </m:r>
                      </m:e>
                    </m:d>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m:t>
                    </m:r>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𝑟𝑎𝑛𝑑𝑜𝑚</m:t>
                    </m:r>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 </m:t>
                    </m:r>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𝑣𝑎𝑙𝑢𝑒</m:t>
                    </m:r>
                  </m:oMath>
                </a14:m>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9" name="TextBox 8">
                <a:extLst>
                  <a:ext uri="{FF2B5EF4-FFF2-40B4-BE49-F238E27FC236}">
                    <a16:creationId xmlns:a16="http://schemas.microsoft.com/office/drawing/2014/main" id="{33279861-9250-D54A-8C4D-606E39E16368}"/>
                  </a:ext>
                </a:extLst>
              </p:cNvPr>
              <p:cNvSpPr txBox="1">
                <a:spLocks noRot="1" noChangeAspect="1" noMove="1" noResize="1" noEditPoints="1" noAdjustHandles="1" noChangeArrowheads="1" noChangeShapeType="1" noTextEdit="1"/>
              </p:cNvSpPr>
              <p:nvPr/>
            </p:nvSpPr>
            <p:spPr>
              <a:xfrm>
                <a:off x="320487" y="1116095"/>
                <a:ext cx="8823513" cy="1159292"/>
              </a:xfrm>
              <a:prstGeom prst="rect">
                <a:avLst/>
              </a:prstGeom>
              <a:blipFill>
                <a:blip r:embed="rId3"/>
                <a:stretch>
                  <a:fillRect l="-1868" t="-5435" b="-11957"/>
                </a:stretch>
              </a:blipFill>
              <a:ln w="12700" cap="flat">
                <a:noFill/>
                <a:miter lim="400000"/>
              </a:ln>
              <a:effectLst/>
            </p:spPr>
            <p:txBody>
              <a:bodyPr/>
              <a:lstStyle/>
              <a:p>
                <a:r>
                  <a:rPr lang="en-CN">
                    <a:noFill/>
                  </a:rPr>
                  <a:t> </a:t>
                </a:r>
              </a:p>
            </p:txBody>
          </p:sp>
        </mc:Fallback>
      </mc:AlternateContent>
      <p:sp>
        <p:nvSpPr>
          <p:cNvPr id="13" name="Title 1">
            <a:extLst>
              <a:ext uri="{FF2B5EF4-FFF2-40B4-BE49-F238E27FC236}">
                <a16:creationId xmlns:a16="http://schemas.microsoft.com/office/drawing/2014/main" id="{8584B95B-513E-3D4E-B528-98CEA72FC401}"/>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1: Initialization</a:t>
            </a:r>
            <a:endParaRPr sz="3600" dirty="0"/>
          </a:p>
        </p:txBody>
      </p:sp>
      <p:pic>
        <p:nvPicPr>
          <p:cNvPr id="8" name="Picture 7">
            <a:extLst>
              <a:ext uri="{FF2B5EF4-FFF2-40B4-BE49-F238E27FC236}">
                <a16:creationId xmlns:a16="http://schemas.microsoft.com/office/drawing/2014/main" id="{4577DDDC-63B6-6146-9BDF-631AB365D746}"/>
              </a:ext>
            </a:extLst>
          </p:cNvPr>
          <p:cNvPicPr>
            <a:picLocks noChangeAspect="1"/>
          </p:cNvPicPr>
          <p:nvPr/>
        </p:nvPicPr>
        <p:blipFill>
          <a:blip r:embed="rId4"/>
          <a:stretch>
            <a:fillRect/>
          </a:stretch>
        </p:blipFill>
        <p:spPr>
          <a:xfrm>
            <a:off x="962840" y="2568239"/>
            <a:ext cx="7218317" cy="3417522"/>
          </a:xfrm>
          <a:prstGeom prst="rect">
            <a:avLst/>
          </a:prstGeom>
        </p:spPr>
      </p:pic>
    </p:spTree>
    <p:extLst>
      <p:ext uri="{BB962C8B-B14F-4D97-AF65-F5344CB8AC3E}">
        <p14:creationId xmlns:p14="http://schemas.microsoft.com/office/powerpoint/2010/main" val="309497450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279861-9250-D54A-8C4D-606E39E16368}"/>
                  </a:ext>
                </a:extLst>
              </p:cNvPr>
              <p:cNvSpPr txBox="1"/>
              <p:nvPr/>
            </p:nvSpPr>
            <p:spPr>
              <a:xfrm>
                <a:off x="320487" y="1116095"/>
                <a:ext cx="8823513" cy="1159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Initialization</a:t>
                </a:r>
                <a:r>
                  <a:rPr lang="en-US" sz="2400" b="1" i="1" dirty="0"/>
                  <a:t> </a:t>
                </a:r>
                <a:r>
                  <a:rPr lang="en-US" sz="2400" b="1" dirty="0"/>
                  <a:t>with random values(or derived from prior information)</a:t>
                </a:r>
              </a:p>
              <a:p>
                <a14:m>
                  <m:oMath xmlns:m="http://schemas.openxmlformats.org/officeDocument/2006/math">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𝑓</m:t>
                    </m:r>
                    <m:d>
                      <m:dPr>
                        <m:ctrlP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ctrlPr>
                      </m:dPr>
                      <m:e>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𝑥</m:t>
                        </m:r>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m:t>
                        </m:r>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𝑦</m:t>
                        </m:r>
                      </m:e>
                    </m:d>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m:t>
                    </m:r>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𝑟𝑎𝑛𝑑𝑜𝑚</m:t>
                    </m:r>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 </m:t>
                    </m:r>
                    <m:r>
                      <a:rPr kumimoji="0" lang="en-US" sz="24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𝑣𝑎𝑙𝑢𝑒</m:t>
                    </m:r>
                  </m:oMath>
                </a14:m>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9" name="TextBox 8">
                <a:extLst>
                  <a:ext uri="{FF2B5EF4-FFF2-40B4-BE49-F238E27FC236}">
                    <a16:creationId xmlns:a16="http://schemas.microsoft.com/office/drawing/2014/main" id="{33279861-9250-D54A-8C4D-606E39E16368}"/>
                  </a:ext>
                </a:extLst>
              </p:cNvPr>
              <p:cNvSpPr txBox="1">
                <a:spLocks noRot="1" noChangeAspect="1" noMove="1" noResize="1" noEditPoints="1" noAdjustHandles="1" noChangeArrowheads="1" noChangeShapeType="1" noTextEdit="1"/>
              </p:cNvSpPr>
              <p:nvPr/>
            </p:nvSpPr>
            <p:spPr>
              <a:xfrm>
                <a:off x="320487" y="1116095"/>
                <a:ext cx="8823513" cy="1159292"/>
              </a:xfrm>
              <a:prstGeom prst="rect">
                <a:avLst/>
              </a:prstGeom>
              <a:blipFill>
                <a:blip r:embed="rId3"/>
                <a:stretch>
                  <a:fillRect l="-1868" t="-5435" b="-11957"/>
                </a:stretch>
              </a:blipFill>
              <a:ln w="12700" cap="flat">
                <a:noFill/>
                <a:miter lim="400000"/>
              </a:ln>
              <a:effectLst/>
            </p:spPr>
            <p:txBody>
              <a:bodyPr/>
              <a:lstStyle/>
              <a:p>
                <a:r>
                  <a:rPr lang="en-CN">
                    <a:noFill/>
                  </a:rPr>
                  <a:t> </a:t>
                </a:r>
              </a:p>
            </p:txBody>
          </p:sp>
        </mc:Fallback>
      </mc:AlternateContent>
      <p:sp>
        <p:nvSpPr>
          <p:cNvPr id="13" name="Title 1">
            <a:extLst>
              <a:ext uri="{FF2B5EF4-FFF2-40B4-BE49-F238E27FC236}">
                <a16:creationId xmlns:a16="http://schemas.microsoft.com/office/drawing/2014/main" id="{8584B95B-513E-3D4E-B528-98CEA72FC401}"/>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1: Initialization</a:t>
            </a:r>
            <a:endParaRPr sz="3600" dirty="0"/>
          </a:p>
        </p:txBody>
      </p:sp>
      <p:pic>
        <p:nvPicPr>
          <p:cNvPr id="6" name="Picture 5">
            <a:extLst>
              <a:ext uri="{FF2B5EF4-FFF2-40B4-BE49-F238E27FC236}">
                <a16:creationId xmlns:a16="http://schemas.microsoft.com/office/drawing/2014/main" id="{5FE120F3-9769-B24A-854E-A39F1AA988A3}"/>
              </a:ext>
            </a:extLst>
          </p:cNvPr>
          <p:cNvPicPr>
            <a:picLocks noChangeAspect="1"/>
          </p:cNvPicPr>
          <p:nvPr/>
        </p:nvPicPr>
        <p:blipFill>
          <a:blip r:embed="rId4"/>
          <a:stretch>
            <a:fillRect/>
          </a:stretch>
        </p:blipFill>
        <p:spPr>
          <a:xfrm>
            <a:off x="966197" y="2572342"/>
            <a:ext cx="7211604" cy="3409315"/>
          </a:xfrm>
          <a:prstGeom prst="rect">
            <a:avLst/>
          </a:prstGeom>
        </p:spPr>
      </p:pic>
    </p:spTree>
    <p:extLst>
      <p:ext uri="{BB962C8B-B14F-4D97-AF65-F5344CB8AC3E}">
        <p14:creationId xmlns:p14="http://schemas.microsoft.com/office/powerpoint/2010/main" val="164384646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p:sp>
        <p:nvSpPr>
          <p:cNvPr id="11" name="TextBox 12">
            <a:extLst>
              <a:ext uri="{FF2B5EF4-FFF2-40B4-BE49-F238E27FC236}">
                <a16:creationId xmlns:a16="http://schemas.microsoft.com/office/drawing/2014/main" id="{C22065C1-E3F5-E04E-A4EE-C7621DBCC657}"/>
              </a:ext>
            </a:extLst>
          </p:cNvPr>
          <p:cNvSpPr txBox="1"/>
          <p:nvPr/>
        </p:nvSpPr>
        <p:spPr>
          <a:xfrm>
            <a:off x="294361" y="1338722"/>
            <a:ext cx="8849639" cy="1202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r>
              <a:rPr lang="en-US" sz="2400" b="1" dirty="0"/>
              <a:t>High coherence of nearest neighbors in natural images</a:t>
            </a:r>
          </a:p>
          <a:p>
            <a:r>
              <a:rPr lang="en-US" sz="2400" b="1" dirty="0"/>
              <a:t>Nearest neighbor of patch at (</a:t>
            </a:r>
            <a:r>
              <a:rPr lang="en-US" sz="2400" b="1" dirty="0" err="1"/>
              <a:t>x,y</a:t>
            </a:r>
            <a:r>
              <a:rPr lang="en-US" sz="2400" b="1" dirty="0"/>
              <a:t>) should be a strong hint for where to find nearest neighbor of patch at (x+1,y) </a:t>
            </a:r>
            <a:endParaRPr lang="en-US" sz="2000" dirty="0"/>
          </a:p>
        </p:txBody>
      </p:sp>
      <p:sp>
        <p:nvSpPr>
          <p:cNvPr id="10" name="Title 1">
            <a:extLst>
              <a:ext uri="{FF2B5EF4-FFF2-40B4-BE49-F238E27FC236}">
                <a16:creationId xmlns:a16="http://schemas.microsoft.com/office/drawing/2014/main" id="{D69E0726-5C5E-4644-8E24-5937FEC56A6F}"/>
              </a:ext>
            </a:extLst>
          </p:cNvPr>
          <p:cNvSpPr txBox="1">
            <a:spLocks noGrp="1"/>
          </p:cNvSpPr>
          <p:nvPr>
            <p:ph type="title"/>
          </p:nvPr>
        </p:nvSpPr>
        <p:spPr>
          <a:xfrm>
            <a:off x="457200" y="92074"/>
            <a:ext cx="8229600" cy="1244898"/>
          </a:xfrm>
          <a:prstGeom prst="rect">
            <a:avLst/>
          </a:prstGeom>
        </p:spPr>
        <p:txBody>
          <a:bodyPr>
            <a:normAutofit/>
          </a:bodyPr>
          <a:lstStyle/>
          <a:p>
            <a:r>
              <a:rPr lang="en-US" sz="3200" dirty="0">
                <a:solidFill>
                  <a:schemeClr val="tx1"/>
                </a:solidFill>
              </a:rPr>
              <a:t>Key observation two: </a:t>
            </a:r>
            <a:r>
              <a:rPr lang="en-US" sz="3200" dirty="0"/>
              <a:t>spatial coherence </a:t>
            </a:r>
            <a:endParaRPr sz="3200" dirty="0"/>
          </a:p>
        </p:txBody>
      </p:sp>
    </p:spTree>
    <p:extLst>
      <p:ext uri="{BB962C8B-B14F-4D97-AF65-F5344CB8AC3E}">
        <p14:creationId xmlns:p14="http://schemas.microsoft.com/office/powerpoint/2010/main" val="243679484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p:sp>
        <p:nvSpPr>
          <p:cNvPr id="7" name="Rectangle 6">
            <a:extLst>
              <a:ext uri="{FF2B5EF4-FFF2-40B4-BE49-F238E27FC236}">
                <a16:creationId xmlns:a16="http://schemas.microsoft.com/office/drawing/2014/main" id="{9A9B6D92-90C3-8E45-BDC5-AA92EA55C7C5}"/>
              </a:ext>
            </a:extLst>
          </p:cNvPr>
          <p:cNvSpPr/>
          <p:nvPr/>
        </p:nvSpPr>
        <p:spPr>
          <a:xfrm>
            <a:off x="5724795" y="5419855"/>
            <a:ext cx="1758815" cy="338554"/>
          </a:xfrm>
          <a:prstGeom prst="rect">
            <a:avLst/>
          </a:prstGeom>
        </p:spPr>
        <p:txBody>
          <a:bodyPr wrap="none">
            <a:spAutoFit/>
          </a:bodyPr>
          <a:lstStyle/>
          <a:p>
            <a:pPr marL="0" indent="0">
              <a:buNone/>
            </a:pPr>
            <a:r>
              <a:rPr lang="en-US" sz="1600" dirty="0">
                <a:solidFill>
                  <a:schemeClr val="bg2"/>
                </a:solidFill>
                <a:latin typeface="ArialMT"/>
              </a:rPr>
              <a:t>Credit: C. Barnes</a:t>
            </a:r>
          </a:p>
        </p:txBody>
      </p:sp>
      <p:pic>
        <p:nvPicPr>
          <p:cNvPr id="8" name="Picture 7">
            <a:extLst>
              <a:ext uri="{FF2B5EF4-FFF2-40B4-BE49-F238E27FC236}">
                <a16:creationId xmlns:a16="http://schemas.microsoft.com/office/drawing/2014/main" id="{F78D5A76-BD8F-924C-B41E-E0609B6C4C79}"/>
              </a:ext>
            </a:extLst>
          </p:cNvPr>
          <p:cNvPicPr>
            <a:picLocks noChangeAspect="1"/>
          </p:cNvPicPr>
          <p:nvPr/>
        </p:nvPicPr>
        <p:blipFill>
          <a:blip r:embed="rId3"/>
          <a:stretch>
            <a:fillRect/>
          </a:stretch>
        </p:blipFill>
        <p:spPr>
          <a:xfrm>
            <a:off x="131600" y="2177879"/>
            <a:ext cx="8919926" cy="2995012"/>
          </a:xfrm>
          <a:prstGeom prst="rect">
            <a:avLst/>
          </a:prstGeom>
        </p:spPr>
      </p:pic>
      <p:sp>
        <p:nvSpPr>
          <p:cNvPr id="10" name="Title 1">
            <a:extLst>
              <a:ext uri="{FF2B5EF4-FFF2-40B4-BE49-F238E27FC236}">
                <a16:creationId xmlns:a16="http://schemas.microsoft.com/office/drawing/2014/main" id="{4C389146-39F2-934F-8FE9-2E8659E5E0A2}"/>
              </a:ext>
            </a:extLst>
          </p:cNvPr>
          <p:cNvSpPr txBox="1">
            <a:spLocks noGrp="1"/>
          </p:cNvSpPr>
          <p:nvPr>
            <p:ph type="title"/>
          </p:nvPr>
        </p:nvSpPr>
        <p:spPr>
          <a:xfrm>
            <a:off x="457200" y="92074"/>
            <a:ext cx="8229600" cy="1244898"/>
          </a:xfrm>
          <a:prstGeom prst="rect">
            <a:avLst/>
          </a:prstGeom>
        </p:spPr>
        <p:txBody>
          <a:bodyPr>
            <a:normAutofit/>
          </a:bodyPr>
          <a:lstStyle/>
          <a:p>
            <a:r>
              <a:rPr lang="en-US" sz="3200" dirty="0">
                <a:solidFill>
                  <a:schemeClr val="tx1"/>
                </a:solidFill>
              </a:rPr>
              <a:t>Key observation two: </a:t>
            </a:r>
            <a:r>
              <a:rPr lang="en-US" sz="3200" dirty="0"/>
              <a:t>spatial coherence </a:t>
            </a:r>
            <a:endParaRPr sz="3200" dirty="0"/>
          </a:p>
        </p:txBody>
      </p:sp>
    </p:spTree>
    <p:extLst>
      <p:ext uri="{BB962C8B-B14F-4D97-AF65-F5344CB8AC3E}">
        <p14:creationId xmlns:p14="http://schemas.microsoft.com/office/powerpoint/2010/main" val="277707122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p:pic>
        <p:nvPicPr>
          <p:cNvPr id="3" name="Picture 2">
            <a:extLst>
              <a:ext uri="{FF2B5EF4-FFF2-40B4-BE49-F238E27FC236}">
                <a16:creationId xmlns:a16="http://schemas.microsoft.com/office/drawing/2014/main" id="{517B00D3-107A-B54F-9631-5A5C7783C9FE}"/>
              </a:ext>
            </a:extLst>
          </p:cNvPr>
          <p:cNvPicPr>
            <a:picLocks noChangeAspect="1"/>
          </p:cNvPicPr>
          <p:nvPr/>
        </p:nvPicPr>
        <p:blipFill>
          <a:blip r:embed="rId3"/>
          <a:stretch>
            <a:fillRect/>
          </a:stretch>
        </p:blipFill>
        <p:spPr>
          <a:xfrm>
            <a:off x="91925" y="2169885"/>
            <a:ext cx="8960147" cy="3068320"/>
          </a:xfrm>
          <a:prstGeom prst="rect">
            <a:avLst/>
          </a:prstGeom>
        </p:spPr>
      </p:pic>
      <p:sp>
        <p:nvSpPr>
          <p:cNvPr id="7" name="Rectangle 6">
            <a:extLst>
              <a:ext uri="{FF2B5EF4-FFF2-40B4-BE49-F238E27FC236}">
                <a16:creationId xmlns:a16="http://schemas.microsoft.com/office/drawing/2014/main" id="{9A9B6D92-90C3-8E45-BDC5-AA92EA55C7C5}"/>
              </a:ext>
            </a:extLst>
          </p:cNvPr>
          <p:cNvSpPr/>
          <p:nvPr/>
        </p:nvSpPr>
        <p:spPr>
          <a:xfrm>
            <a:off x="5724795" y="5419855"/>
            <a:ext cx="1758815" cy="338554"/>
          </a:xfrm>
          <a:prstGeom prst="rect">
            <a:avLst/>
          </a:prstGeom>
        </p:spPr>
        <p:txBody>
          <a:bodyPr wrap="none">
            <a:spAutoFit/>
          </a:bodyPr>
          <a:lstStyle/>
          <a:p>
            <a:pPr marL="0" indent="0">
              <a:buNone/>
            </a:pPr>
            <a:r>
              <a:rPr lang="en-US" sz="1600" dirty="0">
                <a:solidFill>
                  <a:schemeClr val="bg2"/>
                </a:solidFill>
                <a:latin typeface="ArialMT"/>
              </a:rPr>
              <a:t>Credit: C. Barnes</a:t>
            </a:r>
          </a:p>
        </p:txBody>
      </p:sp>
      <p:sp>
        <p:nvSpPr>
          <p:cNvPr id="12" name="Title 1">
            <a:extLst>
              <a:ext uri="{FF2B5EF4-FFF2-40B4-BE49-F238E27FC236}">
                <a16:creationId xmlns:a16="http://schemas.microsoft.com/office/drawing/2014/main" id="{9ABBE857-5110-0F44-BA8D-ED628B3B56CE}"/>
              </a:ext>
            </a:extLst>
          </p:cNvPr>
          <p:cNvSpPr txBox="1">
            <a:spLocks noGrp="1"/>
          </p:cNvSpPr>
          <p:nvPr>
            <p:ph type="title"/>
          </p:nvPr>
        </p:nvSpPr>
        <p:spPr>
          <a:xfrm>
            <a:off x="457200" y="92074"/>
            <a:ext cx="8229600" cy="1244898"/>
          </a:xfrm>
          <a:prstGeom prst="rect">
            <a:avLst/>
          </a:prstGeom>
        </p:spPr>
        <p:txBody>
          <a:bodyPr>
            <a:normAutofit/>
          </a:bodyPr>
          <a:lstStyle/>
          <a:p>
            <a:r>
              <a:rPr lang="en-US" sz="3200" dirty="0">
                <a:solidFill>
                  <a:schemeClr val="tx1"/>
                </a:solidFill>
              </a:rPr>
              <a:t>Key observation two: </a:t>
            </a:r>
            <a:r>
              <a:rPr lang="en-US" sz="3200" dirty="0"/>
              <a:t>spatial coherence </a:t>
            </a:r>
            <a:endParaRPr sz="3200" dirty="0"/>
          </a:p>
        </p:txBody>
      </p:sp>
    </p:spTree>
    <p:extLst>
      <p:ext uri="{BB962C8B-B14F-4D97-AF65-F5344CB8AC3E}">
        <p14:creationId xmlns:p14="http://schemas.microsoft.com/office/powerpoint/2010/main" val="147964473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Topics"/>
          <p:cNvSpPr txBox="1">
            <a:spLocks noGrp="1"/>
          </p:cNvSpPr>
          <p:nvPr>
            <p:ph type="title"/>
          </p:nvPr>
        </p:nvSpPr>
        <p:spPr>
          <a:prstGeom prst="rect">
            <a:avLst/>
          </a:prstGeom>
        </p:spPr>
        <p:txBody>
          <a:bodyPr/>
          <a:lstStyle/>
          <a:p>
            <a:r>
              <a:t>Topics</a:t>
            </a:r>
          </a:p>
        </p:txBody>
      </p:sp>
      <p:sp>
        <p:nvSpPr>
          <p:cNvPr id="542" name="3D Data…"/>
          <p:cNvSpPr txBox="1">
            <a:spLocks noGrp="1"/>
          </p:cNvSpPr>
          <p:nvPr>
            <p:ph type="body" idx="1"/>
          </p:nvPr>
        </p:nvSpPr>
        <p:spPr>
          <a:xfrm>
            <a:off x="457200" y="1014820"/>
            <a:ext cx="8229600" cy="5257801"/>
          </a:xfrm>
          <a:prstGeom prst="rect">
            <a:avLst/>
          </a:prstGeom>
        </p:spPr>
        <p:txBody>
          <a:bodyPr>
            <a:normAutofit/>
          </a:bodyPr>
          <a:lstStyle/>
          <a:p>
            <a:pPr>
              <a:lnSpc>
                <a:spcPct val="200000"/>
              </a:lnSpc>
              <a:defRPr b="1"/>
            </a:pPr>
            <a:r>
              <a:rPr lang="en-US" b="1" dirty="0"/>
              <a:t>Introduction</a:t>
            </a:r>
          </a:p>
          <a:p>
            <a:pPr>
              <a:lnSpc>
                <a:spcPct val="200000"/>
              </a:lnSpc>
              <a:defRPr b="1"/>
            </a:pPr>
            <a:r>
              <a:rPr lang="en-US" b="1" dirty="0" err="1"/>
              <a:t>PatchMatch</a:t>
            </a:r>
            <a:endParaRPr lang="en-US" b="1" dirty="0"/>
          </a:p>
          <a:p>
            <a:pPr>
              <a:lnSpc>
                <a:spcPct val="200000"/>
              </a:lnSpc>
              <a:defRPr b="1"/>
            </a:pPr>
            <a:r>
              <a:rPr lang="en-US" b="1" dirty="0" err="1"/>
              <a:t>PatchMatch</a:t>
            </a:r>
            <a:r>
              <a:rPr lang="en-US" b="1" dirty="0"/>
              <a:t> Stereo</a:t>
            </a:r>
          </a:p>
          <a:p>
            <a:pPr>
              <a:lnSpc>
                <a:spcPct val="200000"/>
              </a:lnSpc>
              <a:defRPr b="1"/>
            </a:pPr>
            <a:r>
              <a:rPr lang="en-US" b="1" dirty="0"/>
              <a:t>View Selection </a:t>
            </a:r>
          </a:p>
        </p:txBody>
      </p:sp>
    </p:spTree>
    <p:extLst>
      <p:ext uri="{BB962C8B-B14F-4D97-AF65-F5344CB8AC3E}">
        <p14:creationId xmlns:p14="http://schemas.microsoft.com/office/powerpoint/2010/main" val="276222763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p:pic>
        <p:nvPicPr>
          <p:cNvPr id="2" name="Picture 1">
            <a:extLst>
              <a:ext uri="{FF2B5EF4-FFF2-40B4-BE49-F238E27FC236}">
                <a16:creationId xmlns:a16="http://schemas.microsoft.com/office/drawing/2014/main" id="{BADAD4E8-E141-2544-878B-7E231255255C}"/>
              </a:ext>
            </a:extLst>
          </p:cNvPr>
          <p:cNvPicPr>
            <a:picLocks noChangeAspect="1"/>
          </p:cNvPicPr>
          <p:nvPr/>
        </p:nvPicPr>
        <p:blipFill>
          <a:blip r:embed="rId3"/>
          <a:stretch>
            <a:fillRect/>
          </a:stretch>
        </p:blipFill>
        <p:spPr>
          <a:xfrm>
            <a:off x="457200" y="1435060"/>
            <a:ext cx="8015342" cy="4745464"/>
          </a:xfrm>
          <a:prstGeom prst="rect">
            <a:avLst/>
          </a:prstGeom>
        </p:spPr>
      </p:pic>
      <p:sp>
        <p:nvSpPr>
          <p:cNvPr id="7" name="Title 1">
            <a:extLst>
              <a:ext uri="{FF2B5EF4-FFF2-40B4-BE49-F238E27FC236}">
                <a16:creationId xmlns:a16="http://schemas.microsoft.com/office/drawing/2014/main" id="{BED273D8-0FD8-DC4B-A9BF-0A8A3CA2A118}"/>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Use Statistics</a:t>
            </a:r>
            <a:endParaRPr sz="3600" dirty="0"/>
          </a:p>
        </p:txBody>
      </p:sp>
    </p:spTree>
    <p:extLst>
      <p:ext uri="{BB962C8B-B14F-4D97-AF65-F5344CB8AC3E}">
        <p14:creationId xmlns:p14="http://schemas.microsoft.com/office/powerpoint/2010/main" val="51020081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397230" y="1214235"/>
                <a:ext cx="6322339" cy="1862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Try to improve offset estimate by exploiting spatial coherence with left and top neighbor(or right, bottom)</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397230" y="1214235"/>
                <a:ext cx="6322339" cy="1862048"/>
              </a:xfrm>
              <a:prstGeom prst="rect">
                <a:avLst/>
              </a:prstGeom>
              <a:blipFill>
                <a:blip r:embed="rId3"/>
                <a:stretch>
                  <a:fillRect l="-2605" t="-4110" r="-2405"/>
                </a:stretch>
              </a:blipFill>
              <a:ln w="12700" cap="flat">
                <a:noFill/>
                <a:miter lim="400000"/>
              </a:ln>
              <a:effec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B90867B4-6F0B-0548-9599-6628A9AED7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20671" y="1336972"/>
            <a:ext cx="1936872" cy="1335774"/>
          </a:xfrm>
          <a:prstGeom prst="rect">
            <a:avLst/>
          </a:prstGeom>
        </p:spPr>
      </p:pic>
      <p:sp>
        <p:nvSpPr>
          <p:cNvPr id="14" name="Title 1">
            <a:extLst>
              <a:ext uri="{FF2B5EF4-FFF2-40B4-BE49-F238E27FC236}">
                <a16:creationId xmlns:a16="http://schemas.microsoft.com/office/drawing/2014/main" id="{744A156D-BC3B-904D-B379-3C2A982457A5}"/>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2: Propagation</a:t>
            </a:r>
            <a:endParaRPr sz="3600" dirty="0"/>
          </a:p>
        </p:txBody>
      </p:sp>
      <p:pic>
        <p:nvPicPr>
          <p:cNvPr id="8" name="Picture 7">
            <a:extLst>
              <a:ext uri="{FF2B5EF4-FFF2-40B4-BE49-F238E27FC236}">
                <a16:creationId xmlns:a16="http://schemas.microsoft.com/office/drawing/2014/main" id="{130B5D5D-101D-6D49-B768-BEC10EB7CAD6}"/>
              </a:ext>
            </a:extLst>
          </p:cNvPr>
          <p:cNvPicPr>
            <a:picLocks noChangeAspect="1"/>
          </p:cNvPicPr>
          <p:nvPr/>
        </p:nvPicPr>
        <p:blipFill>
          <a:blip r:embed="rId5"/>
          <a:stretch>
            <a:fillRect/>
          </a:stretch>
        </p:blipFill>
        <p:spPr>
          <a:xfrm>
            <a:off x="778410" y="2811340"/>
            <a:ext cx="7210697" cy="3455924"/>
          </a:xfrm>
          <a:prstGeom prst="rect">
            <a:avLst/>
          </a:prstGeom>
        </p:spPr>
      </p:pic>
    </p:spTree>
    <p:extLst>
      <p:ext uri="{BB962C8B-B14F-4D97-AF65-F5344CB8AC3E}">
        <p14:creationId xmlns:p14="http://schemas.microsoft.com/office/powerpoint/2010/main" val="191386916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397230" y="1214235"/>
                <a:ext cx="6322339" cy="1862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Try to improve offset estimate by exploiting spatial coherence with left and top neighbor(or right, bottom)</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397230" y="1214235"/>
                <a:ext cx="6322339" cy="1862048"/>
              </a:xfrm>
              <a:prstGeom prst="rect">
                <a:avLst/>
              </a:prstGeom>
              <a:blipFill>
                <a:blip r:embed="rId3"/>
                <a:stretch>
                  <a:fillRect l="-2605" t="-4110" r="-2405"/>
                </a:stretch>
              </a:blipFill>
              <a:ln w="12700" cap="flat">
                <a:noFill/>
                <a:miter lim="400000"/>
              </a:ln>
              <a:effec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B90867B4-6F0B-0548-9599-6628A9AED7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20671" y="1336972"/>
            <a:ext cx="1936872" cy="1335774"/>
          </a:xfrm>
          <a:prstGeom prst="rect">
            <a:avLst/>
          </a:prstGeom>
        </p:spPr>
      </p:pic>
      <p:sp>
        <p:nvSpPr>
          <p:cNvPr id="14" name="Title 1">
            <a:extLst>
              <a:ext uri="{FF2B5EF4-FFF2-40B4-BE49-F238E27FC236}">
                <a16:creationId xmlns:a16="http://schemas.microsoft.com/office/drawing/2014/main" id="{744A156D-BC3B-904D-B379-3C2A982457A5}"/>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2: Propagation</a:t>
            </a:r>
            <a:endParaRPr sz="3600" dirty="0"/>
          </a:p>
        </p:txBody>
      </p:sp>
      <p:pic>
        <p:nvPicPr>
          <p:cNvPr id="8" name="Picture 7">
            <a:extLst>
              <a:ext uri="{FF2B5EF4-FFF2-40B4-BE49-F238E27FC236}">
                <a16:creationId xmlns:a16="http://schemas.microsoft.com/office/drawing/2014/main" id="{D4418B4D-9809-E542-A26B-5035A25B0BDE}"/>
              </a:ext>
            </a:extLst>
          </p:cNvPr>
          <p:cNvPicPr>
            <a:picLocks noChangeAspect="1"/>
          </p:cNvPicPr>
          <p:nvPr/>
        </p:nvPicPr>
        <p:blipFill>
          <a:blip r:embed="rId5"/>
          <a:stretch>
            <a:fillRect/>
          </a:stretch>
        </p:blipFill>
        <p:spPr>
          <a:xfrm>
            <a:off x="778410" y="2811340"/>
            <a:ext cx="7210697" cy="3455924"/>
          </a:xfrm>
          <a:prstGeom prst="rect">
            <a:avLst/>
          </a:prstGeom>
        </p:spPr>
      </p:pic>
    </p:spTree>
    <p:extLst>
      <p:ext uri="{BB962C8B-B14F-4D97-AF65-F5344CB8AC3E}">
        <p14:creationId xmlns:p14="http://schemas.microsoft.com/office/powerpoint/2010/main" val="337410065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397230" y="1214235"/>
                <a:ext cx="6322339" cy="1862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Try to improve offset estimate by exploiting spatial coherence with left and top neighbor (or right, bottom)</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397230" y="1214235"/>
                <a:ext cx="6322339" cy="1862048"/>
              </a:xfrm>
              <a:prstGeom prst="rect">
                <a:avLst/>
              </a:prstGeom>
              <a:blipFill>
                <a:blip r:embed="rId3"/>
                <a:stretch>
                  <a:fillRect l="-2605" t="-4110" r="-2405"/>
                </a:stretch>
              </a:blipFill>
              <a:ln w="12700" cap="flat">
                <a:noFill/>
                <a:miter lim="400000"/>
              </a:ln>
              <a:effec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B90867B4-6F0B-0548-9599-6628A9AED7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20671" y="1336972"/>
            <a:ext cx="1936872" cy="1335774"/>
          </a:xfrm>
          <a:prstGeom prst="rect">
            <a:avLst/>
          </a:prstGeom>
        </p:spPr>
      </p:pic>
      <p:sp>
        <p:nvSpPr>
          <p:cNvPr id="14" name="Title 1">
            <a:extLst>
              <a:ext uri="{FF2B5EF4-FFF2-40B4-BE49-F238E27FC236}">
                <a16:creationId xmlns:a16="http://schemas.microsoft.com/office/drawing/2014/main" id="{744A156D-BC3B-904D-B379-3C2A982457A5}"/>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2: Propagation</a:t>
            </a:r>
            <a:endParaRPr sz="3600" dirty="0"/>
          </a:p>
        </p:txBody>
      </p:sp>
      <p:pic>
        <p:nvPicPr>
          <p:cNvPr id="8" name="Picture 7">
            <a:extLst>
              <a:ext uri="{FF2B5EF4-FFF2-40B4-BE49-F238E27FC236}">
                <a16:creationId xmlns:a16="http://schemas.microsoft.com/office/drawing/2014/main" id="{995985DF-BA9A-3748-B86D-32FFA32B67AA}"/>
              </a:ext>
            </a:extLst>
          </p:cNvPr>
          <p:cNvPicPr>
            <a:picLocks noChangeAspect="1"/>
          </p:cNvPicPr>
          <p:nvPr/>
        </p:nvPicPr>
        <p:blipFill>
          <a:blip r:embed="rId5"/>
          <a:stretch>
            <a:fillRect/>
          </a:stretch>
        </p:blipFill>
        <p:spPr>
          <a:xfrm>
            <a:off x="778410" y="2813032"/>
            <a:ext cx="7210697" cy="3455924"/>
          </a:xfrm>
          <a:prstGeom prst="rect">
            <a:avLst/>
          </a:prstGeom>
        </p:spPr>
      </p:pic>
    </p:spTree>
    <p:extLst>
      <p:ext uri="{BB962C8B-B14F-4D97-AF65-F5344CB8AC3E}">
        <p14:creationId xmlns:p14="http://schemas.microsoft.com/office/powerpoint/2010/main" val="30662750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397230" y="1214235"/>
                <a:ext cx="6322339" cy="1862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Try to improve offset estimate by exploiting spatial coherence with left and top neighbor (or right, bottom)</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397230" y="1214235"/>
                <a:ext cx="6322339" cy="1862048"/>
              </a:xfrm>
              <a:prstGeom prst="rect">
                <a:avLst/>
              </a:prstGeom>
              <a:blipFill>
                <a:blip r:embed="rId3"/>
                <a:stretch>
                  <a:fillRect l="-2605" t="-4110" r="-2405"/>
                </a:stretch>
              </a:blipFill>
              <a:ln w="12700" cap="flat">
                <a:noFill/>
                <a:miter lim="400000"/>
              </a:ln>
              <a:effec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B90867B4-6F0B-0548-9599-6628A9AED7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20671" y="1336972"/>
            <a:ext cx="1936872" cy="1335774"/>
          </a:xfrm>
          <a:prstGeom prst="rect">
            <a:avLst/>
          </a:prstGeom>
        </p:spPr>
      </p:pic>
      <p:sp>
        <p:nvSpPr>
          <p:cNvPr id="14" name="Title 1">
            <a:extLst>
              <a:ext uri="{FF2B5EF4-FFF2-40B4-BE49-F238E27FC236}">
                <a16:creationId xmlns:a16="http://schemas.microsoft.com/office/drawing/2014/main" id="{744A156D-BC3B-904D-B379-3C2A982457A5}"/>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2: Propagation</a:t>
            </a:r>
            <a:endParaRPr sz="3600" dirty="0"/>
          </a:p>
        </p:txBody>
      </p:sp>
      <p:pic>
        <p:nvPicPr>
          <p:cNvPr id="8" name="Picture 7">
            <a:extLst>
              <a:ext uri="{FF2B5EF4-FFF2-40B4-BE49-F238E27FC236}">
                <a16:creationId xmlns:a16="http://schemas.microsoft.com/office/drawing/2014/main" id="{995985DF-BA9A-3748-B86D-32FFA32B67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8409" y="2806900"/>
            <a:ext cx="7210698" cy="3465141"/>
          </a:xfrm>
          <a:prstGeom prst="rect">
            <a:avLst/>
          </a:prstGeom>
        </p:spPr>
      </p:pic>
    </p:spTree>
    <p:extLst>
      <p:ext uri="{BB962C8B-B14F-4D97-AF65-F5344CB8AC3E}">
        <p14:creationId xmlns:p14="http://schemas.microsoft.com/office/powerpoint/2010/main" val="5468500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397230" y="1214235"/>
                <a:ext cx="6322339" cy="1862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Try to improve offset estimate by exploiting spatial coherence with left and top neighbor (or right, bottom)</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397230" y="1214235"/>
                <a:ext cx="6322339" cy="1862048"/>
              </a:xfrm>
              <a:prstGeom prst="rect">
                <a:avLst/>
              </a:prstGeom>
              <a:blipFill>
                <a:blip r:embed="rId3"/>
                <a:stretch>
                  <a:fillRect l="-2605" t="-4110" r="-2405"/>
                </a:stretch>
              </a:blipFill>
              <a:ln w="12700" cap="flat">
                <a:noFill/>
                <a:miter lim="400000"/>
              </a:ln>
              <a:effec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B90867B4-6F0B-0548-9599-6628A9AED7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20671" y="1336972"/>
            <a:ext cx="1936872" cy="1335774"/>
          </a:xfrm>
          <a:prstGeom prst="rect">
            <a:avLst/>
          </a:prstGeom>
        </p:spPr>
      </p:pic>
      <p:sp>
        <p:nvSpPr>
          <p:cNvPr id="14" name="Title 1">
            <a:extLst>
              <a:ext uri="{FF2B5EF4-FFF2-40B4-BE49-F238E27FC236}">
                <a16:creationId xmlns:a16="http://schemas.microsoft.com/office/drawing/2014/main" id="{744A156D-BC3B-904D-B379-3C2A982457A5}"/>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2: Propagation</a:t>
            </a:r>
            <a:endParaRPr sz="3600" dirty="0"/>
          </a:p>
        </p:txBody>
      </p:sp>
      <p:pic>
        <p:nvPicPr>
          <p:cNvPr id="8" name="Picture 7">
            <a:extLst>
              <a:ext uri="{FF2B5EF4-FFF2-40B4-BE49-F238E27FC236}">
                <a16:creationId xmlns:a16="http://schemas.microsoft.com/office/drawing/2014/main" id="{995985DF-BA9A-3748-B86D-32FFA32B67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8409" y="2811508"/>
            <a:ext cx="7210698" cy="3455924"/>
          </a:xfrm>
          <a:prstGeom prst="rect">
            <a:avLst/>
          </a:prstGeom>
        </p:spPr>
      </p:pic>
    </p:spTree>
    <p:extLst>
      <p:ext uri="{BB962C8B-B14F-4D97-AF65-F5344CB8AC3E}">
        <p14:creationId xmlns:p14="http://schemas.microsoft.com/office/powerpoint/2010/main" val="385216437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397230" y="1214235"/>
                <a:ext cx="6322339" cy="1862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Try to improve offset estimate by exploiting spatial coherence with left and top neighbor (or right, bottom)</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397230" y="1214235"/>
                <a:ext cx="6322339" cy="1862048"/>
              </a:xfrm>
              <a:prstGeom prst="rect">
                <a:avLst/>
              </a:prstGeom>
              <a:blipFill>
                <a:blip r:embed="rId3"/>
                <a:stretch>
                  <a:fillRect l="-2605" t="-4110" r="-2405"/>
                </a:stretch>
              </a:blipFill>
              <a:ln w="12700" cap="flat">
                <a:noFill/>
                <a:miter lim="400000"/>
              </a:ln>
              <a:effec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B90867B4-6F0B-0548-9599-6628A9AED7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20671" y="1336972"/>
            <a:ext cx="1936872" cy="1335774"/>
          </a:xfrm>
          <a:prstGeom prst="rect">
            <a:avLst/>
          </a:prstGeom>
        </p:spPr>
      </p:pic>
      <p:sp>
        <p:nvSpPr>
          <p:cNvPr id="14" name="Title 1">
            <a:extLst>
              <a:ext uri="{FF2B5EF4-FFF2-40B4-BE49-F238E27FC236}">
                <a16:creationId xmlns:a16="http://schemas.microsoft.com/office/drawing/2014/main" id="{744A156D-BC3B-904D-B379-3C2A982457A5}"/>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2: Propagation</a:t>
            </a:r>
            <a:endParaRPr sz="3600" dirty="0"/>
          </a:p>
        </p:txBody>
      </p:sp>
      <p:pic>
        <p:nvPicPr>
          <p:cNvPr id="8" name="Picture 7">
            <a:extLst>
              <a:ext uri="{FF2B5EF4-FFF2-40B4-BE49-F238E27FC236}">
                <a16:creationId xmlns:a16="http://schemas.microsoft.com/office/drawing/2014/main" id="{995985DF-BA9A-3748-B86D-32FFA32B67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7999" y="2811508"/>
            <a:ext cx="7191518" cy="3455924"/>
          </a:xfrm>
          <a:prstGeom prst="rect">
            <a:avLst/>
          </a:prstGeom>
        </p:spPr>
      </p:pic>
    </p:spTree>
    <p:extLst>
      <p:ext uri="{BB962C8B-B14F-4D97-AF65-F5344CB8AC3E}">
        <p14:creationId xmlns:p14="http://schemas.microsoft.com/office/powerpoint/2010/main" val="411105139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397230" y="1214235"/>
                <a:ext cx="6322339" cy="1862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Try to improve offset estimate by exploiting spatial coherence with left and top neighbor (or right, bottom)</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397230" y="1214235"/>
                <a:ext cx="6322339" cy="1862048"/>
              </a:xfrm>
              <a:prstGeom prst="rect">
                <a:avLst/>
              </a:prstGeom>
              <a:blipFill>
                <a:blip r:embed="rId3"/>
                <a:stretch>
                  <a:fillRect l="-2605" t="-4110" r="-2405"/>
                </a:stretch>
              </a:blipFill>
              <a:ln w="12700" cap="flat">
                <a:noFill/>
                <a:miter lim="400000"/>
              </a:ln>
              <a:effec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B90867B4-6F0B-0548-9599-6628A9AED7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16932" y="1336972"/>
            <a:ext cx="1944350" cy="1335774"/>
          </a:xfrm>
          <a:prstGeom prst="rect">
            <a:avLst/>
          </a:prstGeom>
        </p:spPr>
      </p:pic>
      <p:sp>
        <p:nvSpPr>
          <p:cNvPr id="14" name="Title 1">
            <a:extLst>
              <a:ext uri="{FF2B5EF4-FFF2-40B4-BE49-F238E27FC236}">
                <a16:creationId xmlns:a16="http://schemas.microsoft.com/office/drawing/2014/main" id="{744A156D-BC3B-904D-B379-3C2A982457A5}"/>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2: Propagation</a:t>
            </a:r>
            <a:endParaRPr sz="3600" dirty="0"/>
          </a:p>
        </p:txBody>
      </p:sp>
      <p:pic>
        <p:nvPicPr>
          <p:cNvPr id="8" name="Picture 7">
            <a:extLst>
              <a:ext uri="{FF2B5EF4-FFF2-40B4-BE49-F238E27FC236}">
                <a16:creationId xmlns:a16="http://schemas.microsoft.com/office/drawing/2014/main" id="{995985DF-BA9A-3748-B86D-32FFA32B67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7999" y="2811508"/>
            <a:ext cx="7191518" cy="3455923"/>
          </a:xfrm>
          <a:prstGeom prst="rect">
            <a:avLst/>
          </a:prstGeom>
        </p:spPr>
      </p:pic>
    </p:spTree>
    <p:extLst>
      <p:ext uri="{BB962C8B-B14F-4D97-AF65-F5344CB8AC3E}">
        <p14:creationId xmlns:p14="http://schemas.microsoft.com/office/powerpoint/2010/main" val="343935716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397230" y="1214235"/>
                <a:ext cx="6322339" cy="1862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Try to improve offset estimate by exploiting spatial coherence with left and top neighbor (or right, bottom)</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397230" y="1214235"/>
                <a:ext cx="6322339" cy="1862048"/>
              </a:xfrm>
              <a:prstGeom prst="rect">
                <a:avLst/>
              </a:prstGeom>
              <a:blipFill>
                <a:blip r:embed="rId3"/>
                <a:stretch>
                  <a:fillRect l="-2605" t="-4110" r="-2405"/>
                </a:stretch>
              </a:blipFill>
              <a:ln w="12700" cap="flat">
                <a:noFill/>
                <a:miter lim="400000"/>
              </a:ln>
              <a:effec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B90867B4-6F0B-0548-9599-6628A9AED7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16932" y="1336972"/>
            <a:ext cx="1944350" cy="1335774"/>
          </a:xfrm>
          <a:prstGeom prst="rect">
            <a:avLst/>
          </a:prstGeom>
        </p:spPr>
      </p:pic>
      <p:sp>
        <p:nvSpPr>
          <p:cNvPr id="14" name="Title 1">
            <a:extLst>
              <a:ext uri="{FF2B5EF4-FFF2-40B4-BE49-F238E27FC236}">
                <a16:creationId xmlns:a16="http://schemas.microsoft.com/office/drawing/2014/main" id="{744A156D-BC3B-904D-B379-3C2A982457A5}"/>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2: Propagation</a:t>
            </a:r>
            <a:endParaRPr sz="3600" dirty="0"/>
          </a:p>
        </p:txBody>
      </p:sp>
      <p:pic>
        <p:nvPicPr>
          <p:cNvPr id="4" name="Picture 3">
            <a:extLst>
              <a:ext uri="{FF2B5EF4-FFF2-40B4-BE49-F238E27FC236}">
                <a16:creationId xmlns:a16="http://schemas.microsoft.com/office/drawing/2014/main" id="{4470BAE1-3017-CB43-A402-92C3F5416F58}"/>
              </a:ext>
            </a:extLst>
          </p:cNvPr>
          <p:cNvPicPr>
            <a:picLocks noChangeAspect="1"/>
          </p:cNvPicPr>
          <p:nvPr/>
        </p:nvPicPr>
        <p:blipFill>
          <a:blip r:embed="rId5"/>
          <a:stretch>
            <a:fillRect/>
          </a:stretch>
        </p:blipFill>
        <p:spPr>
          <a:xfrm>
            <a:off x="778410" y="2811340"/>
            <a:ext cx="7210697" cy="3455924"/>
          </a:xfrm>
          <a:prstGeom prst="rect">
            <a:avLst/>
          </a:prstGeom>
        </p:spPr>
      </p:pic>
    </p:spTree>
    <p:extLst>
      <p:ext uri="{BB962C8B-B14F-4D97-AF65-F5344CB8AC3E}">
        <p14:creationId xmlns:p14="http://schemas.microsoft.com/office/powerpoint/2010/main" val="137779238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397230" y="1214235"/>
                <a:ext cx="6322339" cy="1862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Try to improve offset estimate by exploiting spatial coherence with left and top neighbor (or right, bottom)</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+1</m:t>
                        </m:r>
                      </m:e>
                    </m:d>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397230" y="1214235"/>
                <a:ext cx="6322339" cy="1862048"/>
              </a:xfrm>
              <a:prstGeom prst="rect">
                <a:avLst/>
              </a:prstGeom>
              <a:blipFill>
                <a:blip r:embed="rId3"/>
                <a:stretch>
                  <a:fillRect l="-2605" t="-4110" r="-2405"/>
                </a:stretch>
              </a:blipFill>
              <a:ln w="12700" cap="flat">
                <a:noFill/>
                <a:miter lim="400000"/>
              </a:ln>
              <a:effec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B90867B4-6F0B-0548-9599-6628A9AED7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16932" y="1336972"/>
            <a:ext cx="1944350" cy="1335774"/>
          </a:xfrm>
          <a:prstGeom prst="rect">
            <a:avLst/>
          </a:prstGeom>
        </p:spPr>
      </p:pic>
      <p:sp>
        <p:nvSpPr>
          <p:cNvPr id="14" name="Title 1">
            <a:extLst>
              <a:ext uri="{FF2B5EF4-FFF2-40B4-BE49-F238E27FC236}">
                <a16:creationId xmlns:a16="http://schemas.microsoft.com/office/drawing/2014/main" id="{744A156D-BC3B-904D-B379-3C2A982457A5}"/>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2: Propagation</a:t>
            </a:r>
            <a:endParaRPr sz="3600" dirty="0"/>
          </a:p>
        </p:txBody>
      </p:sp>
      <p:pic>
        <p:nvPicPr>
          <p:cNvPr id="4" name="Picture 3">
            <a:extLst>
              <a:ext uri="{FF2B5EF4-FFF2-40B4-BE49-F238E27FC236}">
                <a16:creationId xmlns:a16="http://schemas.microsoft.com/office/drawing/2014/main" id="{4470BAE1-3017-CB43-A402-92C3F5416F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8410" y="2811340"/>
            <a:ext cx="7210697" cy="3455923"/>
          </a:xfrm>
          <a:prstGeom prst="rect">
            <a:avLst/>
          </a:prstGeom>
        </p:spPr>
      </p:pic>
    </p:spTree>
    <p:extLst>
      <p:ext uri="{BB962C8B-B14F-4D97-AF65-F5344CB8AC3E}">
        <p14:creationId xmlns:p14="http://schemas.microsoft.com/office/powerpoint/2010/main" val="395641873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 name="Topics"/>
          <p:cNvSpPr txBox="1">
            <a:spLocks noGrp="1"/>
          </p:cNvSpPr>
          <p:nvPr>
            <p:ph type="title"/>
          </p:nvPr>
        </p:nvSpPr>
        <p:spPr>
          <a:prstGeom prst="rect">
            <a:avLst/>
          </a:prstGeom>
        </p:spPr>
        <p:txBody>
          <a:bodyPr/>
          <a:lstStyle/>
          <a:p>
            <a:r>
              <a:t>Topics</a:t>
            </a:r>
          </a:p>
        </p:txBody>
      </p:sp>
      <p:sp>
        <p:nvSpPr>
          <p:cNvPr id="542" name="3D Data…"/>
          <p:cNvSpPr txBox="1">
            <a:spLocks noGrp="1"/>
          </p:cNvSpPr>
          <p:nvPr>
            <p:ph type="body" idx="1"/>
          </p:nvPr>
        </p:nvSpPr>
        <p:spPr>
          <a:xfrm>
            <a:off x="457200" y="1014820"/>
            <a:ext cx="8229600" cy="5257801"/>
          </a:xfrm>
          <a:prstGeom prst="rect">
            <a:avLst/>
          </a:prstGeom>
        </p:spPr>
        <p:txBody>
          <a:bodyPr>
            <a:normAutofit fontScale="77500" lnSpcReduction="20000"/>
          </a:bodyPr>
          <a:lstStyle/>
          <a:p>
            <a:pPr>
              <a:lnSpc>
                <a:spcPct val="200000"/>
              </a:lnSpc>
              <a:defRPr b="1"/>
            </a:pPr>
            <a:r>
              <a:rPr lang="en-US" b="1" dirty="0"/>
              <a:t>Introduction</a:t>
            </a:r>
          </a:p>
          <a:p>
            <a:pPr>
              <a:lnSpc>
                <a:spcPct val="200000"/>
              </a:lnSpc>
              <a:defRPr b="1"/>
            </a:pPr>
            <a:r>
              <a:rPr lang="en-US" b="1" dirty="0">
                <a:solidFill>
                  <a:schemeClr val="tx1"/>
                </a:solidFill>
              </a:rPr>
              <a:t>Related Work</a:t>
            </a:r>
          </a:p>
          <a:p>
            <a:pPr lvl="1">
              <a:lnSpc>
                <a:spcPct val="200000"/>
              </a:lnSpc>
              <a:defRPr b="1"/>
            </a:pPr>
            <a:r>
              <a:rPr lang="en-US" dirty="0">
                <a:solidFill>
                  <a:schemeClr val="tx1"/>
                </a:solidFill>
              </a:rPr>
              <a:t>Depth-map Merging Based Approaches</a:t>
            </a:r>
          </a:p>
          <a:p>
            <a:pPr lvl="2">
              <a:lnSpc>
                <a:spcPct val="200000"/>
              </a:lnSpc>
              <a:defRPr b="1"/>
            </a:pPr>
            <a:r>
              <a:rPr lang="en-US" dirty="0" err="1">
                <a:solidFill>
                  <a:schemeClr val="tx1"/>
                </a:solidFill>
              </a:rPr>
              <a:t>PatchMatch</a:t>
            </a:r>
            <a:r>
              <a:rPr lang="en-US" dirty="0">
                <a:solidFill>
                  <a:schemeClr val="tx1"/>
                </a:solidFill>
              </a:rPr>
              <a:t> Method</a:t>
            </a:r>
          </a:p>
          <a:p>
            <a:pPr lvl="2">
              <a:lnSpc>
                <a:spcPct val="200000"/>
              </a:lnSpc>
              <a:defRPr b="1"/>
            </a:pPr>
            <a:r>
              <a:rPr lang="en-US" dirty="0">
                <a:solidFill>
                  <a:schemeClr val="tx2"/>
                </a:solidFill>
              </a:rPr>
              <a:t>Plane Sweeping</a:t>
            </a:r>
            <a:endParaRPr dirty="0">
              <a:solidFill>
                <a:schemeClr val="tx2"/>
              </a:solidFill>
            </a:endParaRPr>
          </a:p>
          <a:p>
            <a:pPr lvl="1">
              <a:lnSpc>
                <a:spcPct val="200000"/>
              </a:lnSpc>
              <a:defRPr b="1">
                <a:solidFill>
                  <a:srgbClr val="A7A7A7"/>
                </a:solidFill>
              </a:defRPr>
            </a:pPr>
            <a:r>
              <a:rPr lang="en-US" dirty="0"/>
              <a:t>Volumetric Based Approaches</a:t>
            </a:r>
            <a:endParaRPr dirty="0"/>
          </a:p>
          <a:p>
            <a:pPr lvl="1">
              <a:lnSpc>
                <a:spcPct val="200000"/>
              </a:lnSpc>
              <a:defRPr b="1">
                <a:solidFill>
                  <a:srgbClr val="A7A7A7"/>
                </a:solidFill>
              </a:defRPr>
            </a:pPr>
            <a:r>
              <a:rPr lang="en-US" dirty="0"/>
              <a:t>Feature Point Growing Based Approaches</a:t>
            </a:r>
            <a:endParaRPr dirty="0"/>
          </a:p>
          <a:p>
            <a:pPr lvl="1">
              <a:lnSpc>
                <a:spcPct val="200000"/>
              </a:lnSpc>
              <a:defRPr b="1">
                <a:solidFill>
                  <a:srgbClr val="A7A7A7"/>
                </a:solidFill>
              </a:defRPr>
            </a:pPr>
            <a:r>
              <a:rPr lang="en-US" dirty="0"/>
              <a:t>Multi-view Stereo and Structure Priors</a:t>
            </a:r>
          </a:p>
          <a:p>
            <a:pPr>
              <a:lnSpc>
                <a:spcPct val="200000"/>
              </a:lnSpc>
              <a:defRPr b="1">
                <a:solidFill>
                  <a:srgbClr val="A7A7A7"/>
                </a:solidFill>
              </a:defRPr>
            </a:pPr>
            <a:r>
              <a:rPr lang="en-US" b="1" dirty="0"/>
              <a:t>Limitations and Future Directions </a:t>
            </a:r>
          </a:p>
        </p:txBody>
      </p:sp>
    </p:spTree>
    <p:extLst>
      <p:ext uri="{BB962C8B-B14F-4D97-AF65-F5344CB8AC3E}">
        <p14:creationId xmlns:p14="http://schemas.microsoft.com/office/powerpoint/2010/main" val="113774412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457200" y="1219407"/>
                <a:ext cx="5652655" cy="1887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solidFill>
                      <a:schemeClr val="tx1"/>
                    </a:solidFill>
                  </a:rPr>
                  <a:t>Avoiding local minima </a:t>
                </a:r>
              </a:p>
              <a:p>
                <a:r>
                  <a:rPr lang="en-US" sz="2400" b="1" dirty="0"/>
                  <a:t>Random search in the neighborhood of the best offset found so far.</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𝑐𝑎𝑛𝑑𝑖𝑑𝑎𝑡𝑒</m:t>
                    </m:r>
                    <m:r>
                      <a:rPr lang="en-US" sz="2000" b="0" i="1" smtClean="0">
                        <a:latin typeface="Cambria Math" panose="02040503050406030204" pitchFamily="18" charset="0"/>
                      </a:rPr>
                      <m:t> </m:t>
                    </m:r>
                    <m:r>
                      <a:rPr lang="en-US" sz="2000" b="0" i="1" smtClean="0">
                        <a:latin typeface="Cambria Math" panose="02040503050406030204" pitchFamily="18" charset="0"/>
                      </a:rPr>
                      <m:t>𝑐𝑜𝑟𝑟𝑒𝑠𝑝𝑜𝑛𝑑𝑒𝑛𝑐𝑒</m:t>
                    </m:r>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457200" y="1219407"/>
                <a:ext cx="5652655" cy="1887696"/>
              </a:xfrm>
              <a:prstGeom prst="rect">
                <a:avLst/>
              </a:prstGeom>
              <a:blipFill>
                <a:blip r:embed="rId3"/>
                <a:stretch>
                  <a:fillRect l="-3146" t="-4027" r="-3146"/>
                </a:stretch>
              </a:blipFill>
              <a:ln w="12700" cap="flat">
                <a:noFill/>
                <a:miter lim="400000"/>
              </a:ln>
              <a:effectLst/>
            </p:spPr>
            <p:txBody>
              <a:bodyPr/>
              <a:lstStyle/>
              <a:p>
                <a:r>
                  <a:rPr lang="en-CN">
                    <a:noFill/>
                  </a:rPr>
                  <a:t> </a:t>
                </a:r>
              </a:p>
            </p:txBody>
          </p:sp>
        </mc:Fallback>
      </mc:AlternateContent>
      <p:sp>
        <p:nvSpPr>
          <p:cNvPr id="10" name="Title 1">
            <a:extLst>
              <a:ext uri="{FF2B5EF4-FFF2-40B4-BE49-F238E27FC236}">
                <a16:creationId xmlns:a16="http://schemas.microsoft.com/office/drawing/2014/main" id="{5FC9CDFE-01C1-7842-8CEB-D1667B6D1A2C}"/>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3: Random Search</a:t>
            </a:r>
            <a:endParaRPr sz="3600" dirty="0"/>
          </a:p>
        </p:txBody>
      </p:sp>
      <p:pic>
        <p:nvPicPr>
          <p:cNvPr id="7" name="Picture 6">
            <a:extLst>
              <a:ext uri="{FF2B5EF4-FFF2-40B4-BE49-F238E27FC236}">
                <a16:creationId xmlns:a16="http://schemas.microsoft.com/office/drawing/2014/main" id="{CE887907-B137-3C46-A569-776B82D6F1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48562" y="1336972"/>
            <a:ext cx="1881089" cy="1335774"/>
          </a:xfrm>
          <a:prstGeom prst="rect">
            <a:avLst/>
          </a:prstGeom>
        </p:spPr>
      </p:pic>
    </p:spTree>
    <p:extLst>
      <p:ext uri="{BB962C8B-B14F-4D97-AF65-F5344CB8AC3E}">
        <p14:creationId xmlns:p14="http://schemas.microsoft.com/office/powerpoint/2010/main" val="256593701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4" y="6488927"/>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457200" y="1219407"/>
                <a:ext cx="5624945" cy="1492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random search in the neighborhood of the best offset found so far.</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𝑐𝑎𝑛𝑑𝑖𝑑𝑎𝑡𝑒</m:t>
                    </m:r>
                    <m:r>
                      <a:rPr lang="en-US" sz="2000" b="0" i="1" smtClean="0">
                        <a:latin typeface="Cambria Math" panose="02040503050406030204" pitchFamily="18" charset="0"/>
                      </a:rPr>
                      <m:t> </m:t>
                    </m:r>
                    <m:r>
                      <a:rPr lang="en-US" sz="2000" b="0" i="1" smtClean="0">
                        <a:latin typeface="Cambria Math" panose="02040503050406030204" pitchFamily="18" charset="0"/>
                      </a:rPr>
                      <m:t>𝑐𝑜𝑟𝑟𝑒𝑠𝑝𝑜𝑛𝑑𝑒𝑛𝑐𝑒</m:t>
                    </m:r>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457200" y="1219407"/>
                <a:ext cx="5624945" cy="1492716"/>
              </a:xfrm>
              <a:prstGeom prst="rect">
                <a:avLst/>
              </a:prstGeom>
              <a:blipFill>
                <a:blip r:embed="rId3"/>
                <a:stretch>
                  <a:fillRect l="-3160" t="-5085" r="-1806"/>
                </a:stretch>
              </a:blipFill>
              <a:ln w="12700" cap="flat">
                <a:noFill/>
                <a:miter lim="400000"/>
              </a:ln>
              <a:effectLst/>
            </p:spPr>
            <p:txBody>
              <a:bodyPr/>
              <a:lstStyle/>
              <a:p>
                <a:r>
                  <a:rPr lang="en-CN">
                    <a:noFill/>
                  </a:rPr>
                  <a:t> </a:t>
                </a:r>
              </a:p>
            </p:txBody>
          </p:sp>
        </mc:Fallback>
      </mc:AlternateContent>
      <p:sp>
        <p:nvSpPr>
          <p:cNvPr id="10" name="Title 1">
            <a:extLst>
              <a:ext uri="{FF2B5EF4-FFF2-40B4-BE49-F238E27FC236}">
                <a16:creationId xmlns:a16="http://schemas.microsoft.com/office/drawing/2014/main" id="{5FC9CDFE-01C1-7842-8CEB-D1667B6D1A2C}"/>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3: Random Search</a:t>
            </a:r>
            <a:endParaRPr sz="3600" dirty="0"/>
          </a:p>
        </p:txBody>
      </p:sp>
      <p:pic>
        <p:nvPicPr>
          <p:cNvPr id="3" name="Picture 2">
            <a:extLst>
              <a:ext uri="{FF2B5EF4-FFF2-40B4-BE49-F238E27FC236}">
                <a16:creationId xmlns:a16="http://schemas.microsoft.com/office/drawing/2014/main" id="{78EA3BC3-33D2-8A40-A82E-8096B24C2DF5}"/>
              </a:ext>
            </a:extLst>
          </p:cNvPr>
          <p:cNvPicPr>
            <a:picLocks noChangeAspect="1"/>
          </p:cNvPicPr>
          <p:nvPr/>
        </p:nvPicPr>
        <p:blipFill>
          <a:blip r:embed="rId4"/>
          <a:stretch>
            <a:fillRect/>
          </a:stretch>
        </p:blipFill>
        <p:spPr>
          <a:xfrm>
            <a:off x="962840" y="2662381"/>
            <a:ext cx="7218317" cy="3417522"/>
          </a:xfrm>
          <a:prstGeom prst="rect">
            <a:avLst/>
          </a:prstGeom>
        </p:spPr>
      </p:pic>
      <p:pic>
        <p:nvPicPr>
          <p:cNvPr id="11" name="Picture 10">
            <a:extLst>
              <a:ext uri="{FF2B5EF4-FFF2-40B4-BE49-F238E27FC236}">
                <a16:creationId xmlns:a16="http://schemas.microsoft.com/office/drawing/2014/main" id="{72C13FC4-9C67-DE44-B375-D49D750990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48562" y="1336972"/>
            <a:ext cx="1881089" cy="1335774"/>
          </a:xfrm>
          <a:prstGeom prst="rect">
            <a:avLst/>
          </a:prstGeom>
        </p:spPr>
      </p:pic>
    </p:spTree>
    <p:extLst>
      <p:ext uri="{BB962C8B-B14F-4D97-AF65-F5344CB8AC3E}">
        <p14:creationId xmlns:p14="http://schemas.microsoft.com/office/powerpoint/2010/main" val="89330557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457200" y="1219407"/>
                <a:ext cx="5735782" cy="1492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random search in the neighborhood of the best offset found so far.</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𝑐𝑎𝑛𝑑𝑖𝑑𝑎𝑡𝑒</m:t>
                    </m:r>
                    <m:r>
                      <a:rPr lang="en-US" sz="2000" b="0" i="1" smtClean="0">
                        <a:latin typeface="Cambria Math" panose="02040503050406030204" pitchFamily="18" charset="0"/>
                      </a:rPr>
                      <m:t> </m:t>
                    </m:r>
                    <m:r>
                      <a:rPr lang="en-US" sz="2000" b="0" i="1" smtClean="0">
                        <a:latin typeface="Cambria Math" panose="02040503050406030204" pitchFamily="18" charset="0"/>
                      </a:rPr>
                      <m:t>𝑐𝑜𝑟𝑟𝑒𝑠𝑝𝑜𝑛𝑑𝑒𝑛𝑐𝑒</m:t>
                    </m:r>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457200" y="1219407"/>
                <a:ext cx="5735782" cy="1492716"/>
              </a:xfrm>
              <a:prstGeom prst="rect">
                <a:avLst/>
              </a:prstGeom>
              <a:blipFill>
                <a:blip r:embed="rId3"/>
                <a:stretch>
                  <a:fillRect l="-3097" t="-5085"/>
                </a:stretch>
              </a:blipFill>
              <a:ln w="12700" cap="flat">
                <a:noFill/>
                <a:miter lim="400000"/>
              </a:ln>
              <a:effectLst/>
            </p:spPr>
            <p:txBody>
              <a:bodyPr/>
              <a:lstStyle/>
              <a:p>
                <a:r>
                  <a:rPr lang="en-CN">
                    <a:noFill/>
                  </a:rPr>
                  <a:t> </a:t>
                </a:r>
              </a:p>
            </p:txBody>
          </p:sp>
        </mc:Fallback>
      </mc:AlternateContent>
      <p:sp>
        <p:nvSpPr>
          <p:cNvPr id="10" name="Title 1">
            <a:extLst>
              <a:ext uri="{FF2B5EF4-FFF2-40B4-BE49-F238E27FC236}">
                <a16:creationId xmlns:a16="http://schemas.microsoft.com/office/drawing/2014/main" id="{5FC9CDFE-01C1-7842-8CEB-D1667B6D1A2C}"/>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3: Random Search</a:t>
            </a:r>
            <a:endParaRPr sz="3600" dirty="0"/>
          </a:p>
        </p:txBody>
      </p:sp>
      <p:pic>
        <p:nvPicPr>
          <p:cNvPr id="3" name="Picture 2">
            <a:extLst>
              <a:ext uri="{FF2B5EF4-FFF2-40B4-BE49-F238E27FC236}">
                <a16:creationId xmlns:a16="http://schemas.microsoft.com/office/drawing/2014/main" id="{78EA3BC3-33D2-8A40-A82E-8096B24C2D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2840" y="2665188"/>
            <a:ext cx="7218317" cy="3411907"/>
          </a:xfrm>
          <a:prstGeom prst="rect">
            <a:avLst/>
          </a:prstGeom>
        </p:spPr>
      </p:pic>
      <p:sp>
        <p:nvSpPr>
          <p:cNvPr id="7" name="Right Brace 6">
            <a:extLst>
              <a:ext uri="{FF2B5EF4-FFF2-40B4-BE49-F238E27FC236}">
                <a16:creationId xmlns:a16="http://schemas.microsoft.com/office/drawing/2014/main" id="{9581B3E2-EBBE-1242-8A9E-FC9FD8F37713}"/>
              </a:ext>
            </a:extLst>
          </p:cNvPr>
          <p:cNvSpPr/>
          <p:nvPr/>
        </p:nvSpPr>
        <p:spPr>
          <a:xfrm rot="5400000">
            <a:off x="6357822" y="4530758"/>
            <a:ext cx="276998" cy="3369672"/>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N" sz="1800" b="0" i="0" u="none" strike="noStrike" cap="none" spc="0" normalizeH="0" baseline="0" dirty="0">
              <a:ln>
                <a:noFill/>
              </a:ln>
              <a:solidFill>
                <a:srgbClr val="000000"/>
              </a:solidFill>
              <a:effectLst/>
              <a:uFillTx/>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AC60FD-A644-0044-B3C0-9FBDA353F5D2}"/>
                  </a:ext>
                </a:extLst>
              </p:cNvPr>
              <p:cNvSpPr txBox="1"/>
              <p:nvPr/>
            </p:nvSpPr>
            <p:spPr>
              <a:xfrm>
                <a:off x="5778137" y="6354093"/>
                <a:ext cx="2168434"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Box width: </a:t>
                </a:r>
                <a14:m>
                  <m:oMath xmlns:m="http://schemas.openxmlformats.org/officeDocument/2006/math">
                    <m:r>
                      <a:rPr kumimoji="0" lang="en-US" sz="20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𝑤</m:t>
                    </m:r>
                  </m:oMath>
                </a14:m>
                <a:endParaRPr kumimoji="0" lang="en-CN" sz="20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8" name="TextBox 7">
                <a:extLst>
                  <a:ext uri="{FF2B5EF4-FFF2-40B4-BE49-F238E27FC236}">
                    <a16:creationId xmlns:a16="http://schemas.microsoft.com/office/drawing/2014/main" id="{59AC60FD-A644-0044-B3C0-9FBDA353F5D2}"/>
                  </a:ext>
                </a:extLst>
              </p:cNvPr>
              <p:cNvSpPr txBox="1">
                <a:spLocks noRot="1" noChangeAspect="1" noMove="1" noResize="1" noEditPoints="1" noAdjustHandles="1" noChangeArrowheads="1" noChangeShapeType="1" noTextEdit="1"/>
              </p:cNvSpPr>
              <p:nvPr/>
            </p:nvSpPr>
            <p:spPr>
              <a:xfrm>
                <a:off x="5778137" y="6354093"/>
                <a:ext cx="2168434" cy="333425"/>
              </a:xfrm>
              <a:prstGeom prst="rect">
                <a:avLst/>
              </a:prstGeom>
              <a:blipFill>
                <a:blip r:embed="rId5"/>
                <a:stretch>
                  <a:fillRect l="-6977" t="-7143" b="-42857"/>
                </a:stretch>
              </a:blipFill>
              <a:ln w="12700" cap="flat">
                <a:noFill/>
                <a:miter lim="400000"/>
              </a:ln>
              <a:effectLst/>
            </p:spPr>
            <p:txBody>
              <a:bodyPr/>
              <a:lstStyle/>
              <a:p>
                <a:r>
                  <a:rPr lang="en-CN">
                    <a:noFill/>
                  </a:rPr>
                  <a:t> </a:t>
                </a:r>
              </a:p>
            </p:txBody>
          </p:sp>
        </mc:Fallback>
      </mc:AlternateContent>
      <p:pic>
        <p:nvPicPr>
          <p:cNvPr id="9" name="Picture 8">
            <a:extLst>
              <a:ext uri="{FF2B5EF4-FFF2-40B4-BE49-F238E27FC236}">
                <a16:creationId xmlns:a16="http://schemas.microsoft.com/office/drawing/2014/main" id="{AEA68BE5-1232-7242-A1B2-E35D772311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48562" y="1336972"/>
            <a:ext cx="1881089" cy="1335774"/>
          </a:xfrm>
          <a:prstGeom prst="rect">
            <a:avLst/>
          </a:prstGeom>
        </p:spPr>
      </p:pic>
    </p:spTree>
    <p:extLst>
      <p:ext uri="{BB962C8B-B14F-4D97-AF65-F5344CB8AC3E}">
        <p14:creationId xmlns:p14="http://schemas.microsoft.com/office/powerpoint/2010/main" val="229716327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457200" y="1219407"/>
                <a:ext cx="5708073" cy="1492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random search in the neighborhood of the best offset found so far.</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𝑐𝑎𝑛𝑑𝑖𝑑𝑎𝑡𝑒</m:t>
                    </m:r>
                    <m:r>
                      <a:rPr lang="en-US" sz="2000" b="0" i="1" smtClean="0">
                        <a:latin typeface="Cambria Math" panose="02040503050406030204" pitchFamily="18" charset="0"/>
                      </a:rPr>
                      <m:t> </m:t>
                    </m:r>
                    <m:r>
                      <a:rPr lang="en-US" sz="2000" b="0" i="1" smtClean="0">
                        <a:latin typeface="Cambria Math" panose="02040503050406030204" pitchFamily="18" charset="0"/>
                      </a:rPr>
                      <m:t>𝑐𝑜𝑟𝑟𝑒𝑠𝑝𝑜𝑛𝑑𝑒𝑛𝑐𝑒</m:t>
                    </m:r>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457200" y="1219407"/>
                <a:ext cx="5708073" cy="1492716"/>
              </a:xfrm>
              <a:prstGeom prst="rect">
                <a:avLst/>
              </a:prstGeom>
              <a:blipFill>
                <a:blip r:embed="rId3"/>
                <a:stretch>
                  <a:fillRect l="-3118" t="-5085" r="-445"/>
                </a:stretch>
              </a:blipFill>
              <a:ln w="12700" cap="flat">
                <a:noFill/>
                <a:miter lim="400000"/>
              </a:ln>
              <a:effectLst/>
            </p:spPr>
            <p:txBody>
              <a:bodyPr/>
              <a:lstStyle/>
              <a:p>
                <a:r>
                  <a:rPr lang="en-CN">
                    <a:noFill/>
                  </a:rPr>
                  <a:t> </a:t>
                </a:r>
              </a:p>
            </p:txBody>
          </p:sp>
        </mc:Fallback>
      </mc:AlternateContent>
      <p:sp>
        <p:nvSpPr>
          <p:cNvPr id="10" name="Title 1">
            <a:extLst>
              <a:ext uri="{FF2B5EF4-FFF2-40B4-BE49-F238E27FC236}">
                <a16:creationId xmlns:a16="http://schemas.microsoft.com/office/drawing/2014/main" id="{5FC9CDFE-01C1-7842-8CEB-D1667B6D1A2C}"/>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3: Random Search</a:t>
            </a:r>
            <a:endParaRPr sz="3600" dirty="0"/>
          </a:p>
        </p:txBody>
      </p:sp>
      <p:pic>
        <p:nvPicPr>
          <p:cNvPr id="3" name="Picture 2">
            <a:extLst>
              <a:ext uri="{FF2B5EF4-FFF2-40B4-BE49-F238E27FC236}">
                <a16:creationId xmlns:a16="http://schemas.microsoft.com/office/drawing/2014/main" id="{78EA3BC3-33D2-8A40-A82E-8096B24C2D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3455" y="2665188"/>
            <a:ext cx="7217086" cy="3411907"/>
          </a:xfrm>
          <a:prstGeom prst="rect">
            <a:avLst/>
          </a:prstGeom>
        </p:spPr>
      </p:pic>
      <p:sp>
        <p:nvSpPr>
          <p:cNvPr id="9" name="Right Brace 8">
            <a:extLst>
              <a:ext uri="{FF2B5EF4-FFF2-40B4-BE49-F238E27FC236}">
                <a16:creationId xmlns:a16="http://schemas.microsoft.com/office/drawing/2014/main" id="{EEC31084-BFCF-AF40-B889-3FC82F7B118B}"/>
              </a:ext>
            </a:extLst>
          </p:cNvPr>
          <p:cNvSpPr/>
          <p:nvPr/>
        </p:nvSpPr>
        <p:spPr>
          <a:xfrm rot="5400000">
            <a:off x="6479980" y="5425292"/>
            <a:ext cx="276998" cy="1580605"/>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N" sz="1800" b="0" i="0" u="none" strike="noStrike" cap="none" spc="0" normalizeH="0" baseline="0" dirty="0">
              <a:ln>
                <a:noFill/>
              </a:ln>
              <a:solidFill>
                <a:srgbClr val="000000"/>
              </a:solidFill>
              <a:effectLst/>
              <a:uFillTx/>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09E5B9E-248A-9D48-A26F-6CB068034A36}"/>
                  </a:ext>
                </a:extLst>
              </p:cNvPr>
              <p:cNvSpPr txBox="1"/>
              <p:nvPr/>
            </p:nvSpPr>
            <p:spPr>
              <a:xfrm>
                <a:off x="5777521" y="6354093"/>
                <a:ext cx="2168434"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Box width: </a:t>
                </a:r>
                <a14:m>
                  <m:oMath xmlns:m="http://schemas.openxmlformats.org/officeDocument/2006/math">
                    <m:r>
                      <m:rPr>
                        <m:sty m:val="p"/>
                      </m:rPr>
                      <a:rPr kumimoji="0" lang="el-GR" sz="2000" b="0" i="1" u="none" strike="noStrike" cap="none" spc="0" normalizeH="0" baseline="0" smtClean="0">
                        <a:ln>
                          <a:noFill/>
                        </a:ln>
                        <a:solidFill>
                          <a:srgbClr val="101D3A"/>
                        </a:solidFill>
                        <a:effectLst/>
                        <a:uFillTx/>
                        <a:latin typeface="Cambria Math" panose="02040503050406030204" pitchFamily="18" charset="0"/>
                        <a:ea typeface="Cambria Math" panose="02040503050406030204" pitchFamily="18" charset="0"/>
                        <a:sym typeface="Helvetica"/>
                      </a:rPr>
                      <m:t>α</m:t>
                    </m:r>
                    <m:r>
                      <a:rPr kumimoji="0" lang="en-US" sz="20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𝑤</m:t>
                    </m:r>
                  </m:oMath>
                </a14:m>
                <a:endParaRPr kumimoji="0" lang="en-CN" sz="20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11" name="TextBox 10">
                <a:extLst>
                  <a:ext uri="{FF2B5EF4-FFF2-40B4-BE49-F238E27FC236}">
                    <a16:creationId xmlns:a16="http://schemas.microsoft.com/office/drawing/2014/main" id="{809E5B9E-248A-9D48-A26F-6CB068034A36}"/>
                  </a:ext>
                </a:extLst>
              </p:cNvPr>
              <p:cNvSpPr txBox="1">
                <a:spLocks noRot="1" noChangeAspect="1" noMove="1" noResize="1" noEditPoints="1" noAdjustHandles="1" noChangeArrowheads="1" noChangeShapeType="1" noTextEdit="1"/>
              </p:cNvSpPr>
              <p:nvPr/>
            </p:nvSpPr>
            <p:spPr>
              <a:xfrm>
                <a:off x="5777521" y="6354093"/>
                <a:ext cx="2168434" cy="333425"/>
              </a:xfrm>
              <a:prstGeom prst="rect">
                <a:avLst/>
              </a:prstGeom>
              <a:blipFill>
                <a:blip r:embed="rId5"/>
                <a:stretch>
                  <a:fillRect l="-6977" t="-7143" b="-42857"/>
                </a:stretch>
              </a:blipFill>
              <a:ln w="12700" cap="flat">
                <a:noFill/>
                <a:miter lim="400000"/>
              </a:ln>
              <a:effectLst/>
            </p:spPr>
            <p:txBody>
              <a:bodyPr/>
              <a:lstStyle/>
              <a:p>
                <a:r>
                  <a:rPr lang="en-CN">
                    <a:noFill/>
                  </a:rPr>
                  <a:t> </a:t>
                </a:r>
              </a:p>
            </p:txBody>
          </p:sp>
        </mc:Fallback>
      </mc:AlternateContent>
      <p:pic>
        <p:nvPicPr>
          <p:cNvPr id="12" name="Picture 11">
            <a:extLst>
              <a:ext uri="{FF2B5EF4-FFF2-40B4-BE49-F238E27FC236}">
                <a16:creationId xmlns:a16="http://schemas.microsoft.com/office/drawing/2014/main" id="{5F79F28D-029D-1F40-9A12-5A33E53A2A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48562" y="1336972"/>
            <a:ext cx="1881089" cy="1335774"/>
          </a:xfrm>
          <a:prstGeom prst="rect">
            <a:avLst/>
          </a:prstGeom>
        </p:spPr>
      </p:pic>
    </p:spTree>
    <p:extLst>
      <p:ext uri="{BB962C8B-B14F-4D97-AF65-F5344CB8AC3E}">
        <p14:creationId xmlns:p14="http://schemas.microsoft.com/office/powerpoint/2010/main" val="370596690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457200" y="1219407"/>
                <a:ext cx="5836937" cy="1492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random search in the neighborhood of the best offset found so far.</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𝑐𝑎𝑛𝑑𝑖𝑑𝑎𝑡𝑒</m:t>
                    </m:r>
                    <m:r>
                      <a:rPr lang="en-US" sz="2000" b="0" i="1" smtClean="0">
                        <a:latin typeface="Cambria Math" panose="02040503050406030204" pitchFamily="18" charset="0"/>
                      </a:rPr>
                      <m:t> </m:t>
                    </m:r>
                    <m:r>
                      <a:rPr lang="en-US" sz="2000" b="0" i="1" smtClean="0">
                        <a:latin typeface="Cambria Math" panose="02040503050406030204" pitchFamily="18" charset="0"/>
                      </a:rPr>
                      <m:t>𝑐𝑜𝑟𝑟𝑒𝑠𝑝𝑜𝑛𝑑𝑒𝑛𝑐𝑒</m:t>
                    </m:r>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457200" y="1219407"/>
                <a:ext cx="5836937" cy="1492716"/>
              </a:xfrm>
              <a:prstGeom prst="rect">
                <a:avLst/>
              </a:prstGeom>
              <a:blipFill>
                <a:blip r:embed="rId3"/>
                <a:stretch>
                  <a:fillRect l="-3043" t="-5085"/>
                </a:stretch>
              </a:blipFill>
              <a:ln w="12700" cap="flat">
                <a:noFill/>
                <a:miter lim="400000"/>
              </a:ln>
              <a:effectLst/>
            </p:spPr>
            <p:txBody>
              <a:bodyPr/>
              <a:lstStyle/>
              <a:p>
                <a:r>
                  <a:rPr lang="en-CN">
                    <a:noFill/>
                  </a:rPr>
                  <a:t> </a:t>
                </a:r>
              </a:p>
            </p:txBody>
          </p:sp>
        </mc:Fallback>
      </mc:AlternateContent>
      <p:sp>
        <p:nvSpPr>
          <p:cNvPr id="10" name="Title 1">
            <a:extLst>
              <a:ext uri="{FF2B5EF4-FFF2-40B4-BE49-F238E27FC236}">
                <a16:creationId xmlns:a16="http://schemas.microsoft.com/office/drawing/2014/main" id="{5FC9CDFE-01C1-7842-8CEB-D1667B6D1A2C}"/>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3: Random Search</a:t>
            </a:r>
            <a:endParaRPr sz="3600" dirty="0"/>
          </a:p>
        </p:txBody>
      </p:sp>
      <p:pic>
        <p:nvPicPr>
          <p:cNvPr id="3" name="Picture 2">
            <a:extLst>
              <a:ext uri="{FF2B5EF4-FFF2-40B4-BE49-F238E27FC236}">
                <a16:creationId xmlns:a16="http://schemas.microsoft.com/office/drawing/2014/main" id="{78EA3BC3-33D2-8A40-A82E-8096B24C2D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68769" y="2665188"/>
            <a:ext cx="7206457" cy="3411907"/>
          </a:xfrm>
          <a:prstGeom prst="rect">
            <a:avLst/>
          </a:prstGeom>
        </p:spPr>
      </p:pic>
      <p:sp>
        <p:nvSpPr>
          <p:cNvPr id="9" name="Right Brace 8">
            <a:extLst>
              <a:ext uri="{FF2B5EF4-FFF2-40B4-BE49-F238E27FC236}">
                <a16:creationId xmlns:a16="http://schemas.microsoft.com/office/drawing/2014/main" id="{EEC31084-BFCF-AF40-B889-3FC82F7B118B}"/>
              </a:ext>
            </a:extLst>
          </p:cNvPr>
          <p:cNvSpPr/>
          <p:nvPr/>
        </p:nvSpPr>
        <p:spPr>
          <a:xfrm rot="5400000">
            <a:off x="6546910" y="5839544"/>
            <a:ext cx="269482" cy="744583"/>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N" sz="1800" b="0" i="0" u="none" strike="noStrike" cap="none" spc="0" normalizeH="0" baseline="0" dirty="0">
              <a:ln>
                <a:noFill/>
              </a:ln>
              <a:solidFill>
                <a:srgbClr val="000000"/>
              </a:solidFill>
              <a:effectLst/>
              <a:uFillTx/>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2165B1-8DAF-3B4D-B5A4-575F72C0FC0A}"/>
                  </a:ext>
                </a:extLst>
              </p:cNvPr>
              <p:cNvSpPr txBox="1"/>
              <p:nvPr/>
            </p:nvSpPr>
            <p:spPr>
              <a:xfrm>
                <a:off x="5773783" y="6346577"/>
                <a:ext cx="2168434"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Box width: </a:t>
                </a:r>
                <a14:m>
                  <m:oMath xmlns:m="http://schemas.openxmlformats.org/officeDocument/2006/math">
                    <m:sSup>
                      <m:sSupPr>
                        <m:ctrlPr>
                          <a:rPr kumimoji="0" lang="el-GR" sz="2000" b="0" i="1" u="none" strike="noStrike" cap="none" spc="0" normalizeH="0" baseline="0" smtClean="0">
                            <a:ln>
                              <a:noFill/>
                            </a:ln>
                            <a:solidFill>
                              <a:srgbClr val="101D3A"/>
                            </a:solidFill>
                            <a:effectLst/>
                            <a:uFillTx/>
                            <a:latin typeface="Cambria Math" panose="02040503050406030204" pitchFamily="18" charset="0"/>
                            <a:ea typeface="Cambria Math" panose="02040503050406030204" pitchFamily="18" charset="0"/>
                            <a:sym typeface="Helvetica"/>
                          </a:rPr>
                        </m:ctrlPr>
                      </m:sSupPr>
                      <m:e>
                        <m:r>
                          <a:rPr kumimoji="0" lang="el-GR" sz="2000" b="0" i="1" u="none" strike="noStrike" cap="none" spc="0" normalizeH="0" baseline="0" smtClean="0">
                            <a:ln>
                              <a:noFill/>
                            </a:ln>
                            <a:solidFill>
                              <a:srgbClr val="101D3A"/>
                            </a:solidFill>
                            <a:effectLst/>
                            <a:uFillTx/>
                            <a:latin typeface="Cambria Math" panose="02040503050406030204" pitchFamily="18" charset="0"/>
                            <a:ea typeface="Cambria Math" panose="02040503050406030204" pitchFamily="18" charset="0"/>
                            <a:sym typeface="Helvetica"/>
                          </a:rPr>
                          <m:t>𝛼</m:t>
                        </m:r>
                      </m:e>
                      <m:sup>
                        <m:r>
                          <a:rPr kumimoji="0" lang="en-US" sz="2000" b="0" i="1" u="none" strike="noStrike" cap="none" spc="0" normalizeH="0" baseline="0" smtClean="0">
                            <a:ln>
                              <a:noFill/>
                            </a:ln>
                            <a:solidFill>
                              <a:srgbClr val="101D3A"/>
                            </a:solidFill>
                            <a:effectLst/>
                            <a:uFillTx/>
                            <a:latin typeface="Cambria Math" panose="02040503050406030204" pitchFamily="18" charset="0"/>
                            <a:ea typeface="Cambria Math" panose="02040503050406030204" pitchFamily="18" charset="0"/>
                            <a:sym typeface="Helvetica"/>
                          </a:rPr>
                          <m:t>2</m:t>
                        </m:r>
                      </m:sup>
                    </m:sSup>
                    <m:r>
                      <a:rPr kumimoji="0" lang="en-US" sz="20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𝑤</m:t>
                    </m:r>
                  </m:oMath>
                </a14:m>
                <a:endParaRPr kumimoji="0" lang="en-CN" sz="20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7" name="TextBox 6">
                <a:extLst>
                  <a:ext uri="{FF2B5EF4-FFF2-40B4-BE49-F238E27FC236}">
                    <a16:creationId xmlns:a16="http://schemas.microsoft.com/office/drawing/2014/main" id="{ED2165B1-8DAF-3B4D-B5A4-575F72C0FC0A}"/>
                  </a:ext>
                </a:extLst>
              </p:cNvPr>
              <p:cNvSpPr txBox="1">
                <a:spLocks noRot="1" noChangeAspect="1" noMove="1" noResize="1" noEditPoints="1" noAdjustHandles="1" noChangeArrowheads="1" noChangeShapeType="1" noTextEdit="1"/>
              </p:cNvSpPr>
              <p:nvPr/>
            </p:nvSpPr>
            <p:spPr>
              <a:xfrm>
                <a:off x="5773783" y="6346577"/>
                <a:ext cx="2168434" cy="333425"/>
              </a:xfrm>
              <a:prstGeom prst="rect">
                <a:avLst/>
              </a:prstGeom>
              <a:blipFill>
                <a:blip r:embed="rId5"/>
                <a:stretch>
                  <a:fillRect l="-7018" t="-11111" b="-48148"/>
                </a:stretch>
              </a:blipFill>
              <a:ln w="12700" cap="flat">
                <a:noFill/>
                <a:miter lim="400000"/>
              </a:ln>
              <a:effectLst/>
            </p:spPr>
            <p:txBody>
              <a:bodyPr/>
              <a:lstStyle/>
              <a:p>
                <a:r>
                  <a:rPr lang="en-CN">
                    <a:noFill/>
                  </a:rPr>
                  <a:t> </a:t>
                </a:r>
              </a:p>
            </p:txBody>
          </p:sp>
        </mc:Fallback>
      </mc:AlternateContent>
      <p:pic>
        <p:nvPicPr>
          <p:cNvPr id="8" name="Picture 7">
            <a:extLst>
              <a:ext uri="{FF2B5EF4-FFF2-40B4-BE49-F238E27FC236}">
                <a16:creationId xmlns:a16="http://schemas.microsoft.com/office/drawing/2014/main" id="{B91A1218-7B60-CB4A-8F0F-75AF81BE208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48562" y="1336972"/>
            <a:ext cx="1881089" cy="1335774"/>
          </a:xfrm>
          <a:prstGeom prst="rect">
            <a:avLst/>
          </a:prstGeom>
        </p:spPr>
      </p:pic>
    </p:spTree>
    <p:extLst>
      <p:ext uri="{BB962C8B-B14F-4D97-AF65-F5344CB8AC3E}">
        <p14:creationId xmlns:p14="http://schemas.microsoft.com/office/powerpoint/2010/main" val="278453515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457200" y="1219407"/>
                <a:ext cx="5680364" cy="1492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random search in the neighborhood of the best offset found so far.</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𝑐𝑎𝑛𝑑𝑖𝑑𝑎𝑡𝑒</m:t>
                    </m:r>
                    <m:r>
                      <a:rPr lang="en-US" sz="2000" b="0" i="1" smtClean="0">
                        <a:latin typeface="Cambria Math" panose="02040503050406030204" pitchFamily="18" charset="0"/>
                      </a:rPr>
                      <m:t> </m:t>
                    </m:r>
                    <m:r>
                      <a:rPr lang="en-US" sz="2000" b="0" i="1" smtClean="0">
                        <a:latin typeface="Cambria Math" panose="02040503050406030204" pitchFamily="18" charset="0"/>
                      </a:rPr>
                      <m:t>𝑐𝑜𝑟𝑟𝑒𝑠𝑝𝑜𝑛𝑑𝑒𝑛𝑐𝑒</m:t>
                    </m:r>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457200" y="1219407"/>
                <a:ext cx="5680364" cy="1492716"/>
              </a:xfrm>
              <a:prstGeom prst="rect">
                <a:avLst/>
              </a:prstGeom>
              <a:blipFill>
                <a:blip r:embed="rId3"/>
                <a:stretch>
                  <a:fillRect l="-3132" t="-5085" r="-895"/>
                </a:stretch>
              </a:blipFill>
              <a:ln w="12700" cap="flat">
                <a:noFill/>
                <a:miter lim="400000"/>
              </a:ln>
              <a:effectLst/>
            </p:spPr>
            <p:txBody>
              <a:bodyPr/>
              <a:lstStyle/>
              <a:p>
                <a:r>
                  <a:rPr lang="en-CN">
                    <a:noFill/>
                  </a:rPr>
                  <a:t> </a:t>
                </a:r>
              </a:p>
            </p:txBody>
          </p:sp>
        </mc:Fallback>
      </mc:AlternateContent>
      <p:sp>
        <p:nvSpPr>
          <p:cNvPr id="10" name="Title 1">
            <a:extLst>
              <a:ext uri="{FF2B5EF4-FFF2-40B4-BE49-F238E27FC236}">
                <a16:creationId xmlns:a16="http://schemas.microsoft.com/office/drawing/2014/main" id="{5FC9CDFE-01C1-7842-8CEB-D1667B6D1A2C}"/>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3: Random Search</a:t>
            </a:r>
            <a:endParaRPr sz="3600" dirty="0"/>
          </a:p>
        </p:txBody>
      </p:sp>
      <p:pic>
        <p:nvPicPr>
          <p:cNvPr id="3" name="Picture 2">
            <a:extLst>
              <a:ext uri="{FF2B5EF4-FFF2-40B4-BE49-F238E27FC236}">
                <a16:creationId xmlns:a16="http://schemas.microsoft.com/office/drawing/2014/main" id="{78EA3BC3-33D2-8A40-A82E-8096B24C2D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4083" y="2678251"/>
            <a:ext cx="7195828" cy="3411907"/>
          </a:xfrm>
          <a:prstGeom prst="rect">
            <a:avLst/>
          </a:prstGeom>
        </p:spPr>
      </p:pic>
      <p:sp>
        <p:nvSpPr>
          <p:cNvPr id="9" name="Right Brace 8">
            <a:extLst>
              <a:ext uri="{FF2B5EF4-FFF2-40B4-BE49-F238E27FC236}">
                <a16:creationId xmlns:a16="http://schemas.microsoft.com/office/drawing/2014/main" id="{EEC31084-BFCF-AF40-B889-3FC82F7B118B}"/>
              </a:ext>
            </a:extLst>
          </p:cNvPr>
          <p:cNvSpPr/>
          <p:nvPr/>
        </p:nvSpPr>
        <p:spPr>
          <a:xfrm rot="5400000">
            <a:off x="6518403" y="6067460"/>
            <a:ext cx="333425" cy="378822"/>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N" sz="1800" b="0" i="0" u="none" strike="noStrike" cap="none" spc="0" normalizeH="0" baseline="0" dirty="0">
              <a:ln>
                <a:noFill/>
              </a:ln>
              <a:solidFill>
                <a:srgbClr val="000000"/>
              </a:solidFill>
              <a:effectLst/>
              <a:uFillTx/>
            </a:endParaRPr>
          </a:p>
        </p:txBody>
      </p:sp>
      <p:sp>
        <p:nvSpPr>
          <p:cNvPr id="8" name="TextBox 7">
            <a:extLst>
              <a:ext uri="{FF2B5EF4-FFF2-40B4-BE49-F238E27FC236}">
                <a16:creationId xmlns:a16="http://schemas.microsoft.com/office/drawing/2014/main" id="{ADF827CA-8328-954A-9B9A-2E56DC811A66}"/>
              </a:ext>
            </a:extLst>
          </p:cNvPr>
          <p:cNvSpPr txBox="1"/>
          <p:nvPr/>
        </p:nvSpPr>
        <p:spPr>
          <a:xfrm>
            <a:off x="5600898" y="6423584"/>
            <a:ext cx="2168434"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Box width:</a:t>
            </a:r>
            <a:r>
              <a:rPr kumimoji="0" lang="en-CN" sz="2000" b="0" i="0" u="none" strike="noStrike" cap="none" spc="0" normalizeH="0" dirty="0">
                <a:ln>
                  <a:noFill/>
                </a:ln>
                <a:solidFill>
                  <a:srgbClr val="101D3A"/>
                </a:solidFill>
                <a:effectLst/>
                <a:uFillTx/>
                <a:latin typeface="+mn-lt"/>
                <a:ea typeface="+mn-ea"/>
                <a:cs typeface="+mn-cs"/>
                <a:sym typeface="Helvetica"/>
              </a:rPr>
              <a:t> 1 pixel</a:t>
            </a:r>
            <a:endParaRPr kumimoji="0" lang="en-CN" sz="2000" b="0" i="0" u="none" strike="noStrike" cap="none" spc="0" normalizeH="0" baseline="0" dirty="0">
              <a:ln>
                <a:noFill/>
              </a:ln>
              <a:solidFill>
                <a:srgbClr val="101D3A"/>
              </a:solidFill>
              <a:effectLst/>
              <a:uFillTx/>
              <a:latin typeface="+mn-lt"/>
              <a:ea typeface="+mn-ea"/>
              <a:cs typeface="+mn-cs"/>
              <a:sym typeface="Helvetica"/>
            </a:endParaRPr>
          </a:p>
        </p:txBody>
      </p:sp>
      <p:pic>
        <p:nvPicPr>
          <p:cNvPr id="11" name="Picture 10">
            <a:extLst>
              <a:ext uri="{FF2B5EF4-FFF2-40B4-BE49-F238E27FC236}">
                <a16:creationId xmlns:a16="http://schemas.microsoft.com/office/drawing/2014/main" id="{F9A2895A-7E78-C341-BA02-88563AA71FB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48562" y="1336972"/>
            <a:ext cx="1881089" cy="1335774"/>
          </a:xfrm>
          <a:prstGeom prst="rect">
            <a:avLst/>
          </a:prstGeom>
        </p:spPr>
      </p:pic>
    </p:spTree>
    <p:extLst>
      <p:ext uri="{BB962C8B-B14F-4D97-AF65-F5344CB8AC3E}">
        <p14:creationId xmlns:p14="http://schemas.microsoft.com/office/powerpoint/2010/main" val="198954020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24">
            <a:extLst>
              <a:ext uri="{FF2B5EF4-FFF2-40B4-BE49-F238E27FC236}">
                <a16:creationId xmlns:a16="http://schemas.microsoft.com/office/drawing/2014/main" id="{5EB479F2-ED1C-6648-BB9A-890185E17CA8}"/>
              </a:ext>
            </a:extLst>
          </p:cNvPr>
          <p:cNvSpPr txBox="1"/>
          <p:nvPr/>
        </p:nvSpPr>
        <p:spPr>
          <a:xfrm>
            <a:off x="171274" y="6472165"/>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58B9EA-C64E-CC43-B1B0-D6D152D6DBAC}"/>
                  </a:ext>
                </a:extLst>
              </p:cNvPr>
              <p:cNvSpPr txBox="1"/>
              <p:nvPr/>
            </p:nvSpPr>
            <p:spPr>
              <a:xfrm>
                <a:off x="457200" y="1219407"/>
                <a:ext cx="5805055" cy="1492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400" b="1" dirty="0"/>
                  <a:t>random search in the neighborhood of the best offset found so far.</a:t>
                </a:r>
              </a:p>
              <a:p>
                <a14:m>
                  <m:oMath xmlns:m="http://schemas.openxmlformats.org/officeDocument/2006/math">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𝑎𝑟𝑔𝑚𝑖𝑛</m:t>
                        </m:r>
                      </m:e>
                      <m:sub>
                        <m:r>
                          <a:rPr lang="en-US" sz="2000" b="0" i="1" smtClean="0">
                            <a:latin typeface="Cambria Math" panose="02040503050406030204" pitchFamily="18" charset="0"/>
                          </a:rPr>
                          <m:t>𝑑</m:t>
                        </m:r>
                      </m:sub>
                    </m:sSub>
                    <m:r>
                      <a:rPr lang="en-US" sz="2000" b="0" i="1" smtClean="0">
                        <a:latin typeface="Cambria Math" panose="02040503050406030204" pitchFamily="18" charset="0"/>
                      </a:rPr>
                      <m:t>{</m:t>
                    </m:r>
                    <m:r>
                      <a:rPr lang="en-US" sz="2000" b="0" i="1" smtClean="0">
                        <a:latin typeface="Cambria Math" panose="02040503050406030204" pitchFamily="18" charset="0"/>
                      </a:rPr>
                      <m:t>𝑐𝑎𝑛𝑑𝑖𝑑𝑎𝑡𝑒</m:t>
                    </m:r>
                    <m:r>
                      <a:rPr lang="en-US" sz="2000" b="0" i="1" smtClean="0">
                        <a:latin typeface="Cambria Math" panose="02040503050406030204" pitchFamily="18" charset="0"/>
                      </a:rPr>
                      <m:t> </m:t>
                    </m:r>
                    <m:r>
                      <a:rPr lang="en-US" sz="2000" b="0" i="1" smtClean="0">
                        <a:latin typeface="Cambria Math" panose="02040503050406030204" pitchFamily="18" charset="0"/>
                      </a:rPr>
                      <m:t>𝑐𝑜𝑟𝑟𝑒𝑠𝑝𝑜𝑛𝑑𝑒𝑛𝑐𝑒</m:t>
                    </m:r>
                    <m:r>
                      <a:rPr lang="en-US" sz="2000" b="0" i="1" smtClean="0">
                        <a:latin typeface="Cambria Math" panose="02040503050406030204" pitchFamily="18" charset="0"/>
                      </a:rPr>
                      <m:t>}</m:t>
                    </m:r>
                  </m:oMath>
                </a14:m>
                <a:endParaRPr lang="en-US" sz="2000" dirty="0"/>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4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6" name="TextBox 5">
                <a:extLst>
                  <a:ext uri="{FF2B5EF4-FFF2-40B4-BE49-F238E27FC236}">
                    <a16:creationId xmlns:a16="http://schemas.microsoft.com/office/drawing/2014/main" id="{7258B9EA-C64E-CC43-B1B0-D6D152D6DBAC}"/>
                  </a:ext>
                </a:extLst>
              </p:cNvPr>
              <p:cNvSpPr txBox="1">
                <a:spLocks noRot="1" noChangeAspect="1" noMove="1" noResize="1" noEditPoints="1" noAdjustHandles="1" noChangeArrowheads="1" noChangeShapeType="1" noTextEdit="1"/>
              </p:cNvSpPr>
              <p:nvPr/>
            </p:nvSpPr>
            <p:spPr>
              <a:xfrm>
                <a:off x="457200" y="1219407"/>
                <a:ext cx="5805055" cy="1492716"/>
              </a:xfrm>
              <a:prstGeom prst="rect">
                <a:avLst/>
              </a:prstGeom>
              <a:blipFill>
                <a:blip r:embed="rId3"/>
                <a:stretch>
                  <a:fillRect l="-3063" t="-5085"/>
                </a:stretch>
              </a:blipFill>
              <a:ln w="12700" cap="flat">
                <a:noFill/>
                <a:miter lim="400000"/>
              </a:ln>
              <a:effectLst/>
            </p:spPr>
            <p:txBody>
              <a:bodyPr/>
              <a:lstStyle/>
              <a:p>
                <a:r>
                  <a:rPr lang="en-CN">
                    <a:noFill/>
                  </a:rPr>
                  <a:t> </a:t>
                </a:r>
              </a:p>
            </p:txBody>
          </p:sp>
        </mc:Fallback>
      </mc:AlternateContent>
      <p:sp>
        <p:nvSpPr>
          <p:cNvPr id="10" name="Title 1">
            <a:extLst>
              <a:ext uri="{FF2B5EF4-FFF2-40B4-BE49-F238E27FC236}">
                <a16:creationId xmlns:a16="http://schemas.microsoft.com/office/drawing/2014/main" id="{5FC9CDFE-01C1-7842-8CEB-D1667B6D1A2C}"/>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Step 3: Random Search</a:t>
            </a:r>
            <a:endParaRPr sz="3600" dirty="0"/>
          </a:p>
        </p:txBody>
      </p:sp>
      <p:pic>
        <p:nvPicPr>
          <p:cNvPr id="2" name="Picture 1">
            <a:extLst>
              <a:ext uri="{FF2B5EF4-FFF2-40B4-BE49-F238E27FC236}">
                <a16:creationId xmlns:a16="http://schemas.microsoft.com/office/drawing/2014/main" id="{ECEC2E3C-D5E0-D442-8631-FD2806B95183}"/>
              </a:ext>
            </a:extLst>
          </p:cNvPr>
          <p:cNvPicPr>
            <a:picLocks noChangeAspect="1"/>
          </p:cNvPicPr>
          <p:nvPr/>
        </p:nvPicPr>
        <p:blipFill>
          <a:blip r:embed="rId4"/>
          <a:stretch>
            <a:fillRect/>
          </a:stretch>
        </p:blipFill>
        <p:spPr>
          <a:xfrm>
            <a:off x="548637" y="2640893"/>
            <a:ext cx="8046720" cy="3376153"/>
          </a:xfrm>
          <a:prstGeom prst="rect">
            <a:avLst/>
          </a:prstGeom>
        </p:spPr>
      </p:pic>
      <p:pic>
        <p:nvPicPr>
          <p:cNvPr id="12" name="Picture 11">
            <a:extLst>
              <a:ext uri="{FF2B5EF4-FFF2-40B4-BE49-F238E27FC236}">
                <a16:creationId xmlns:a16="http://schemas.microsoft.com/office/drawing/2014/main" id="{79DC7755-884B-8E41-9118-F546192E73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48562" y="1336972"/>
            <a:ext cx="1881089" cy="1335774"/>
          </a:xfrm>
          <a:prstGeom prst="rect">
            <a:avLst/>
          </a:prstGeom>
        </p:spPr>
      </p:pic>
    </p:spTree>
    <p:extLst>
      <p:ext uri="{BB962C8B-B14F-4D97-AF65-F5344CB8AC3E}">
        <p14:creationId xmlns:p14="http://schemas.microsoft.com/office/powerpoint/2010/main" val="381200546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Summary</a:t>
            </a:r>
            <a:endParaRPr dirty="0"/>
          </a:p>
        </p:txBody>
      </p:sp>
      <p:sp>
        <p:nvSpPr>
          <p:cNvPr id="484" name="Multi-view Geometry: Physics based"/>
          <p:cNvSpPr txBox="1"/>
          <p:nvPr/>
        </p:nvSpPr>
        <p:spPr>
          <a:xfrm>
            <a:off x="1980891" y="1563785"/>
            <a:ext cx="4477795" cy="22467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sz="2800" b="1" dirty="0">
                <a:solidFill>
                  <a:schemeClr val="tx1"/>
                </a:solidFill>
              </a:rPr>
              <a:t>Step 1: Initialization</a:t>
            </a: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b="1" dirty="0">
                <a:solidFill>
                  <a:schemeClr val="tx1"/>
                </a:solidFill>
              </a:rPr>
              <a:t>Step 2: Propagation</a:t>
            </a: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b="1" dirty="0">
                <a:solidFill>
                  <a:schemeClr val="tx1"/>
                </a:solidFill>
              </a:rPr>
              <a:t>Step 3: Random Search</a:t>
            </a:r>
          </a:p>
        </p:txBody>
      </p:sp>
      <p:sp>
        <p:nvSpPr>
          <p:cNvPr id="4" name="Rounded Rectangle 3">
            <a:extLst>
              <a:ext uri="{FF2B5EF4-FFF2-40B4-BE49-F238E27FC236}">
                <a16:creationId xmlns:a16="http://schemas.microsoft.com/office/drawing/2014/main" id="{2892DAAC-1636-D342-A5C4-0028255A791C}"/>
              </a:ext>
            </a:extLst>
          </p:cNvPr>
          <p:cNvSpPr/>
          <p:nvPr/>
        </p:nvSpPr>
        <p:spPr>
          <a:xfrm>
            <a:off x="1911711" y="2394928"/>
            <a:ext cx="4616157" cy="1327547"/>
          </a:xfrm>
          <a:prstGeom prst="round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8" name="Curved Right Arrow 7">
            <a:extLst>
              <a:ext uri="{FF2B5EF4-FFF2-40B4-BE49-F238E27FC236}">
                <a16:creationId xmlns:a16="http://schemas.microsoft.com/office/drawing/2014/main" id="{A4D477F1-A35A-3948-81BF-EAE86506F476}"/>
              </a:ext>
            </a:extLst>
          </p:cNvPr>
          <p:cNvSpPr/>
          <p:nvPr/>
        </p:nvSpPr>
        <p:spPr>
          <a:xfrm rot="10800000">
            <a:off x="6666230" y="2597402"/>
            <a:ext cx="418012" cy="1019229"/>
          </a:xfrm>
          <a:prstGeom prst="curv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9" name="TextBox 8">
            <a:extLst>
              <a:ext uri="{FF2B5EF4-FFF2-40B4-BE49-F238E27FC236}">
                <a16:creationId xmlns:a16="http://schemas.microsoft.com/office/drawing/2014/main" id="{DC7188AD-204E-2A4D-A554-846272F1FF38}"/>
              </a:ext>
            </a:extLst>
          </p:cNvPr>
          <p:cNvSpPr txBox="1"/>
          <p:nvPr/>
        </p:nvSpPr>
        <p:spPr>
          <a:xfrm>
            <a:off x="7209540" y="2496498"/>
            <a:ext cx="1782060" cy="12259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1" i="0" u="none" strike="noStrike" cap="none" spc="0" normalizeH="0" baseline="0" dirty="0">
                <a:ln>
                  <a:noFill/>
                </a:ln>
                <a:solidFill>
                  <a:srgbClr val="101D3A"/>
                </a:solidFill>
                <a:effectLst/>
                <a:uFillTx/>
                <a:latin typeface="+mn-lt"/>
                <a:ea typeface="+mn-ea"/>
                <a:cs typeface="+mn-cs"/>
                <a:sym typeface="Helvetica"/>
              </a:rPr>
              <a:t>Repeat until converged</a:t>
            </a:r>
          </a:p>
        </p:txBody>
      </p:sp>
      <p:sp>
        <p:nvSpPr>
          <p:cNvPr id="10" name="TextBox 9">
            <a:extLst>
              <a:ext uri="{FF2B5EF4-FFF2-40B4-BE49-F238E27FC236}">
                <a16:creationId xmlns:a16="http://schemas.microsoft.com/office/drawing/2014/main" id="{D338B539-325C-3247-8615-B59302008009}"/>
              </a:ext>
            </a:extLst>
          </p:cNvPr>
          <p:cNvSpPr txBox="1"/>
          <p:nvPr/>
        </p:nvSpPr>
        <p:spPr>
          <a:xfrm>
            <a:off x="457200" y="947356"/>
            <a:ext cx="8340436" cy="3195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800" b="1" dirty="0" err="1">
                <a:sym typeface="Calibri"/>
              </a:rPr>
              <a:t>PatchMatch</a:t>
            </a:r>
            <a:r>
              <a:rPr lang="en-US" sz="2800" b="1" dirty="0">
                <a:sym typeface="Calibri"/>
              </a:rPr>
              <a:t>:</a:t>
            </a:r>
          </a:p>
          <a:p>
            <a:endParaRPr lang="en-US" sz="2800" b="1" dirty="0">
              <a:sym typeface="Calibri"/>
            </a:endParaRPr>
          </a:p>
          <a:p>
            <a:endParaRPr lang="en-US" sz="2800" b="1" dirty="0">
              <a:sym typeface="Calibri"/>
            </a:endParaRPr>
          </a:p>
          <a:p>
            <a:endParaRPr lang="en-US" sz="2800" b="1" dirty="0">
              <a:sym typeface="Calibri"/>
            </a:endParaRPr>
          </a:p>
          <a:p>
            <a:endParaRPr lang="en-US" sz="2800" b="1" dirty="0">
              <a:sym typeface="Calibri"/>
            </a:endParaRPr>
          </a:p>
          <a:p>
            <a:endParaRPr lang="en-US" sz="2800" b="1" dirty="0">
              <a:sym typeface="Calibri"/>
            </a:endParaRPr>
          </a:p>
          <a:p>
            <a:endParaRPr lang="en-US" sz="2800" b="1" dirty="0">
              <a:sym typeface="Calibri"/>
            </a:endParaRPr>
          </a:p>
        </p:txBody>
      </p:sp>
    </p:spTree>
    <p:extLst>
      <p:ext uri="{BB962C8B-B14F-4D97-AF65-F5344CB8AC3E}">
        <p14:creationId xmlns:p14="http://schemas.microsoft.com/office/powerpoint/2010/main" val="82069207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Summary</a:t>
            </a:r>
            <a:endParaRPr dirty="0"/>
          </a:p>
        </p:txBody>
      </p:sp>
      <p:sp>
        <p:nvSpPr>
          <p:cNvPr id="484" name="Multi-view Geometry: Physics based"/>
          <p:cNvSpPr txBox="1"/>
          <p:nvPr/>
        </p:nvSpPr>
        <p:spPr>
          <a:xfrm>
            <a:off x="1980891" y="1563785"/>
            <a:ext cx="4477795" cy="22467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sz="2800" b="1" dirty="0">
                <a:solidFill>
                  <a:schemeClr val="tx1"/>
                </a:solidFill>
              </a:rPr>
              <a:t>Step 1: Initialization</a:t>
            </a: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b="1" dirty="0">
                <a:solidFill>
                  <a:schemeClr val="tx1"/>
                </a:solidFill>
              </a:rPr>
              <a:t>Step 2: Propagation</a:t>
            </a: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b="1" dirty="0">
                <a:solidFill>
                  <a:schemeClr val="tx1"/>
                </a:solidFill>
              </a:rPr>
              <a:t>Step 3: Random Search</a:t>
            </a:r>
          </a:p>
        </p:txBody>
      </p:sp>
      <p:sp>
        <p:nvSpPr>
          <p:cNvPr id="4" name="Rounded Rectangle 3">
            <a:extLst>
              <a:ext uri="{FF2B5EF4-FFF2-40B4-BE49-F238E27FC236}">
                <a16:creationId xmlns:a16="http://schemas.microsoft.com/office/drawing/2014/main" id="{2892DAAC-1636-D342-A5C4-0028255A791C}"/>
              </a:ext>
            </a:extLst>
          </p:cNvPr>
          <p:cNvSpPr/>
          <p:nvPr/>
        </p:nvSpPr>
        <p:spPr>
          <a:xfrm>
            <a:off x="1911711" y="2394928"/>
            <a:ext cx="4616157" cy="1327547"/>
          </a:xfrm>
          <a:prstGeom prst="round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8" name="Curved Right Arrow 7">
            <a:extLst>
              <a:ext uri="{FF2B5EF4-FFF2-40B4-BE49-F238E27FC236}">
                <a16:creationId xmlns:a16="http://schemas.microsoft.com/office/drawing/2014/main" id="{A4D477F1-A35A-3948-81BF-EAE86506F476}"/>
              </a:ext>
            </a:extLst>
          </p:cNvPr>
          <p:cNvSpPr/>
          <p:nvPr/>
        </p:nvSpPr>
        <p:spPr>
          <a:xfrm rot="10800000">
            <a:off x="6666230" y="2597402"/>
            <a:ext cx="418012" cy="1019229"/>
          </a:xfrm>
          <a:prstGeom prst="curv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9" name="TextBox 8">
            <a:extLst>
              <a:ext uri="{FF2B5EF4-FFF2-40B4-BE49-F238E27FC236}">
                <a16:creationId xmlns:a16="http://schemas.microsoft.com/office/drawing/2014/main" id="{DC7188AD-204E-2A4D-A554-846272F1FF38}"/>
              </a:ext>
            </a:extLst>
          </p:cNvPr>
          <p:cNvSpPr txBox="1"/>
          <p:nvPr/>
        </p:nvSpPr>
        <p:spPr>
          <a:xfrm>
            <a:off x="7209540" y="2496498"/>
            <a:ext cx="1782060" cy="12259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1" i="0" u="none" strike="noStrike" cap="none" spc="0" normalizeH="0" baseline="0" dirty="0">
                <a:ln>
                  <a:noFill/>
                </a:ln>
                <a:solidFill>
                  <a:srgbClr val="101D3A"/>
                </a:solidFill>
                <a:effectLst/>
                <a:uFillTx/>
                <a:latin typeface="+mn-lt"/>
                <a:ea typeface="+mn-ea"/>
                <a:cs typeface="+mn-cs"/>
                <a:sym typeface="Helvetica"/>
              </a:rPr>
              <a:t>Repeat until converged</a:t>
            </a:r>
          </a:p>
        </p:txBody>
      </p:sp>
      <p:sp>
        <p:nvSpPr>
          <p:cNvPr id="10" name="TextBox 9">
            <a:extLst>
              <a:ext uri="{FF2B5EF4-FFF2-40B4-BE49-F238E27FC236}">
                <a16:creationId xmlns:a16="http://schemas.microsoft.com/office/drawing/2014/main" id="{D338B539-325C-3247-8615-B59302008009}"/>
              </a:ext>
            </a:extLst>
          </p:cNvPr>
          <p:cNvSpPr txBox="1"/>
          <p:nvPr/>
        </p:nvSpPr>
        <p:spPr>
          <a:xfrm>
            <a:off x="457200" y="947356"/>
            <a:ext cx="8340436" cy="55502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2800" b="1" dirty="0" err="1">
                <a:sym typeface="Calibri"/>
              </a:rPr>
              <a:t>PatchMatch</a:t>
            </a:r>
            <a:r>
              <a:rPr lang="en-US" sz="2800" b="1" dirty="0">
                <a:sym typeface="Calibri"/>
              </a:rPr>
              <a:t>:</a:t>
            </a:r>
          </a:p>
          <a:p>
            <a:endParaRPr lang="en-US" sz="2800" b="1" dirty="0">
              <a:sym typeface="Calibri"/>
            </a:endParaRPr>
          </a:p>
          <a:p>
            <a:endParaRPr lang="en-US" sz="2800" b="1" dirty="0">
              <a:sym typeface="Calibri"/>
            </a:endParaRPr>
          </a:p>
          <a:p>
            <a:endParaRPr lang="en-US" sz="2800" b="1" dirty="0">
              <a:sym typeface="Calibri"/>
            </a:endParaRPr>
          </a:p>
          <a:p>
            <a:endParaRPr lang="en-US" sz="2800" b="1" dirty="0">
              <a:sym typeface="Calibri"/>
            </a:endParaRPr>
          </a:p>
          <a:p>
            <a:endParaRPr lang="en-US" sz="2800" b="1" dirty="0">
              <a:sym typeface="Calibri"/>
            </a:endParaRPr>
          </a:p>
          <a:p>
            <a:endParaRPr lang="en-US" sz="2800" b="1" dirty="0">
              <a:sym typeface="Calibri"/>
            </a:endParaRPr>
          </a:p>
          <a:p>
            <a:r>
              <a:rPr lang="en-US" sz="2800" b="1" dirty="0">
                <a:sym typeface="Calibri"/>
              </a:rPr>
              <a:t>key insights: </a:t>
            </a:r>
          </a:p>
          <a:p>
            <a:pPr lvl="1"/>
            <a:r>
              <a:rPr lang="en-US" sz="2400" b="1" dirty="0">
                <a:sym typeface="Calibri"/>
              </a:rPr>
              <a:t>some good patch matches can be found via random sampling.</a:t>
            </a:r>
          </a:p>
          <a:p>
            <a:pPr lvl="1"/>
            <a:r>
              <a:rPr lang="en-US" sz="2400" b="1" dirty="0">
                <a:sym typeface="Calibri"/>
              </a:rPr>
              <a:t>natural coherence in the imagery allows us to propagate such matches quickly to surrounding areas. </a:t>
            </a:r>
          </a:p>
        </p:txBody>
      </p:sp>
    </p:spTree>
    <p:extLst>
      <p:ext uri="{BB962C8B-B14F-4D97-AF65-F5344CB8AC3E}">
        <p14:creationId xmlns:p14="http://schemas.microsoft.com/office/powerpoint/2010/main" val="112262327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4E613E-31CA-E941-89CC-CBA547E35E4D}"/>
              </a:ext>
            </a:extLst>
          </p:cNvPr>
          <p:cNvPicPr>
            <a:picLocks noChangeAspect="1"/>
          </p:cNvPicPr>
          <p:nvPr/>
        </p:nvPicPr>
        <p:blipFill>
          <a:blip r:embed="rId3"/>
          <a:stretch>
            <a:fillRect/>
          </a:stretch>
        </p:blipFill>
        <p:spPr>
          <a:xfrm>
            <a:off x="0" y="476794"/>
            <a:ext cx="6638885" cy="5904411"/>
          </a:xfrm>
          <a:prstGeom prst="rect">
            <a:avLst/>
          </a:prstGeom>
        </p:spPr>
      </p:pic>
      <p:sp>
        <p:nvSpPr>
          <p:cNvPr id="6" name="Rectangle 5">
            <a:extLst>
              <a:ext uri="{FF2B5EF4-FFF2-40B4-BE49-F238E27FC236}">
                <a16:creationId xmlns:a16="http://schemas.microsoft.com/office/drawing/2014/main" id="{2406C920-750D-714D-8F0B-7BC4CDEFFEAF}"/>
              </a:ext>
            </a:extLst>
          </p:cNvPr>
          <p:cNvSpPr/>
          <p:nvPr/>
        </p:nvSpPr>
        <p:spPr>
          <a:xfrm>
            <a:off x="6753496" y="476794"/>
            <a:ext cx="2286001" cy="1015663"/>
          </a:xfrm>
          <a:prstGeom prst="rect">
            <a:avLst/>
          </a:prstGeom>
        </p:spPr>
        <p:txBody>
          <a:bodyPr wrap="square">
            <a:spAutoFit/>
          </a:bodyPr>
          <a:lstStyle/>
          <a:p>
            <a:pPr marL="0" indent="0">
              <a:buNone/>
            </a:pPr>
            <a:r>
              <a:rPr lang="en-US" sz="2000" b="1" dirty="0">
                <a:latin typeface="MyriadPro"/>
              </a:rPr>
              <a:t>Experiment: Reconstruct A using patches from B </a:t>
            </a:r>
            <a:endParaRPr lang="en-US" sz="2000" dirty="0"/>
          </a:p>
        </p:txBody>
      </p:sp>
      <p:sp>
        <p:nvSpPr>
          <p:cNvPr id="11" name="Rectangle 10">
            <a:extLst>
              <a:ext uri="{FF2B5EF4-FFF2-40B4-BE49-F238E27FC236}">
                <a16:creationId xmlns:a16="http://schemas.microsoft.com/office/drawing/2014/main" id="{4B92750D-1D34-0143-AE83-6D03EE8A50A3}"/>
              </a:ext>
            </a:extLst>
          </p:cNvPr>
          <p:cNvSpPr/>
          <p:nvPr/>
        </p:nvSpPr>
        <p:spPr>
          <a:xfrm>
            <a:off x="4859383" y="6387736"/>
            <a:ext cx="1495922" cy="338554"/>
          </a:xfrm>
          <a:prstGeom prst="rect">
            <a:avLst/>
          </a:prstGeom>
        </p:spPr>
        <p:txBody>
          <a:bodyPr wrap="none">
            <a:spAutoFit/>
          </a:bodyPr>
          <a:lstStyle/>
          <a:p>
            <a:pPr marL="0" indent="0">
              <a:buNone/>
            </a:pPr>
            <a:r>
              <a:rPr lang="en-US" sz="1600" dirty="0">
                <a:solidFill>
                  <a:schemeClr val="bg2"/>
                </a:solidFill>
                <a:latin typeface="ArialMT"/>
              </a:rPr>
              <a:t>Credit: Barnes</a:t>
            </a:r>
          </a:p>
        </p:txBody>
      </p:sp>
    </p:spTree>
    <p:extLst>
      <p:ext uri="{BB962C8B-B14F-4D97-AF65-F5344CB8AC3E}">
        <p14:creationId xmlns:p14="http://schemas.microsoft.com/office/powerpoint/2010/main" val="6907117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Multi-View CNN"/>
          <p:cNvSpPr>
            <a:spLocks noGrp="1"/>
          </p:cNvSpPr>
          <p:nvPr>
            <p:ph type="body" idx="13"/>
          </p:nvPr>
        </p:nvSpPr>
        <p:spPr>
          <a:xfrm>
            <a:off x="1891082" y="2290871"/>
            <a:ext cx="5537200" cy="1701800"/>
          </a:xfrm>
          <a:prstGeom prst="rect">
            <a:avLst/>
          </a:prstGeom>
        </p:spPr>
        <p:txBody>
          <a:bodyPr/>
          <a:lstStyle/>
          <a:p>
            <a:r>
              <a:rPr lang="en-US" dirty="0">
                <a:solidFill>
                  <a:schemeClr val="tx1"/>
                </a:solidFill>
              </a:rPr>
              <a:t>Introduction</a:t>
            </a:r>
            <a:endParaRPr dirty="0">
              <a:solidFill>
                <a:schemeClr val="tx1"/>
              </a:solidFill>
            </a:endParaRPr>
          </a:p>
        </p:txBody>
      </p:sp>
    </p:spTree>
    <p:extLst>
      <p:ext uri="{BB962C8B-B14F-4D97-AF65-F5344CB8AC3E}">
        <p14:creationId xmlns:p14="http://schemas.microsoft.com/office/powerpoint/2010/main" val="20540725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4E613E-31CA-E941-89CC-CBA547E35E4D}"/>
              </a:ext>
            </a:extLst>
          </p:cNvPr>
          <p:cNvPicPr>
            <a:picLocks noChangeAspect="1"/>
          </p:cNvPicPr>
          <p:nvPr/>
        </p:nvPicPr>
        <p:blipFill>
          <a:blip r:embed="rId3"/>
          <a:stretch>
            <a:fillRect/>
          </a:stretch>
        </p:blipFill>
        <p:spPr>
          <a:xfrm>
            <a:off x="0" y="476794"/>
            <a:ext cx="6638885" cy="5904411"/>
          </a:xfrm>
          <a:prstGeom prst="rect">
            <a:avLst/>
          </a:prstGeom>
        </p:spPr>
      </p:pic>
      <p:sp>
        <p:nvSpPr>
          <p:cNvPr id="6" name="Rectangle 5">
            <a:extLst>
              <a:ext uri="{FF2B5EF4-FFF2-40B4-BE49-F238E27FC236}">
                <a16:creationId xmlns:a16="http://schemas.microsoft.com/office/drawing/2014/main" id="{2406C920-750D-714D-8F0B-7BC4CDEFFEAF}"/>
              </a:ext>
            </a:extLst>
          </p:cNvPr>
          <p:cNvSpPr/>
          <p:nvPr/>
        </p:nvSpPr>
        <p:spPr>
          <a:xfrm>
            <a:off x="6753496" y="476794"/>
            <a:ext cx="2286001" cy="1015663"/>
          </a:xfrm>
          <a:prstGeom prst="rect">
            <a:avLst/>
          </a:prstGeom>
        </p:spPr>
        <p:txBody>
          <a:bodyPr wrap="square">
            <a:spAutoFit/>
          </a:bodyPr>
          <a:lstStyle/>
          <a:p>
            <a:pPr marL="0" indent="0">
              <a:buNone/>
            </a:pPr>
            <a:r>
              <a:rPr lang="en-US" sz="2000" b="1" dirty="0">
                <a:latin typeface="MyriadPro"/>
              </a:rPr>
              <a:t>Experiment: Reconstruct A using patches from B </a:t>
            </a:r>
            <a:endParaRPr lang="en-US" sz="2000" dirty="0"/>
          </a:p>
        </p:txBody>
      </p:sp>
      <p:sp>
        <p:nvSpPr>
          <p:cNvPr id="11" name="Rectangle 10">
            <a:extLst>
              <a:ext uri="{FF2B5EF4-FFF2-40B4-BE49-F238E27FC236}">
                <a16:creationId xmlns:a16="http://schemas.microsoft.com/office/drawing/2014/main" id="{4B92750D-1D34-0143-AE83-6D03EE8A50A3}"/>
              </a:ext>
            </a:extLst>
          </p:cNvPr>
          <p:cNvSpPr/>
          <p:nvPr/>
        </p:nvSpPr>
        <p:spPr>
          <a:xfrm>
            <a:off x="4859383" y="6387736"/>
            <a:ext cx="1495922" cy="338554"/>
          </a:xfrm>
          <a:prstGeom prst="rect">
            <a:avLst/>
          </a:prstGeom>
        </p:spPr>
        <p:txBody>
          <a:bodyPr wrap="none">
            <a:spAutoFit/>
          </a:bodyPr>
          <a:lstStyle/>
          <a:p>
            <a:pPr marL="0" indent="0">
              <a:buNone/>
            </a:pPr>
            <a:r>
              <a:rPr lang="en-US" sz="1600" dirty="0">
                <a:solidFill>
                  <a:schemeClr val="bg2"/>
                </a:solidFill>
                <a:latin typeface="ArialMT"/>
              </a:rPr>
              <a:t>Credit: Barnes</a:t>
            </a:r>
          </a:p>
        </p:txBody>
      </p:sp>
      <p:sp>
        <p:nvSpPr>
          <p:cNvPr id="10" name="Rounded Rectangle 9">
            <a:extLst>
              <a:ext uri="{FF2B5EF4-FFF2-40B4-BE49-F238E27FC236}">
                <a16:creationId xmlns:a16="http://schemas.microsoft.com/office/drawing/2014/main" id="{C558D449-6B83-604C-B387-806354005C9B}"/>
              </a:ext>
            </a:extLst>
          </p:cNvPr>
          <p:cNvSpPr/>
          <p:nvPr/>
        </p:nvSpPr>
        <p:spPr>
          <a:xfrm>
            <a:off x="52251" y="2969300"/>
            <a:ext cx="9039497" cy="919398"/>
          </a:xfrm>
          <a:prstGeom prst="roundRect">
            <a:avLst/>
          </a:prstGeom>
          <a:solidFill>
            <a:schemeClr val="bg1">
              <a:lumMod val="25000"/>
              <a:lumOff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32" rtl="0" fontAlgn="auto" latinLnBrk="0" hangingPunct="0">
              <a:lnSpc>
                <a:spcPct val="100000"/>
              </a:lnSpc>
              <a:spcBef>
                <a:spcPts val="0"/>
              </a:spcBef>
              <a:spcAft>
                <a:spcPts val="0"/>
              </a:spcAft>
              <a:buClrTx/>
              <a:buSzTx/>
              <a:buFontTx/>
              <a:buNone/>
              <a:tabLst/>
            </a:pPr>
            <a:r>
              <a:rPr kumimoji="0" lang="en-CN" sz="4800" b="1" i="0" u="none" strike="noStrike" cap="none" spc="0" normalizeH="0" baseline="0" dirty="0">
                <a:ln>
                  <a:noFill/>
                </a:ln>
                <a:solidFill>
                  <a:srgbClr val="464749"/>
                </a:solidFill>
                <a:effectLst/>
                <a:uFillTx/>
                <a:latin typeface="Cambria"/>
                <a:ea typeface="Cambria"/>
                <a:cs typeface="Cambria"/>
                <a:sym typeface="Cambria"/>
              </a:rPr>
              <a:t>10-100x faster than kd-tree!</a:t>
            </a:r>
          </a:p>
        </p:txBody>
      </p:sp>
    </p:spTree>
    <p:extLst>
      <p:ext uri="{BB962C8B-B14F-4D97-AF65-F5344CB8AC3E}">
        <p14:creationId xmlns:p14="http://schemas.microsoft.com/office/powerpoint/2010/main" val="327909644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solidFill>
                  <a:schemeClr val="tx1"/>
                </a:solidFill>
              </a:rPr>
              <a:t>Why does it work?</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3" y="6497834"/>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C. Barnes, et. al. “</a:t>
            </a:r>
            <a:r>
              <a:rPr lang="en-US" sz="1200" b="1" dirty="0" err="1"/>
              <a:t>Patchmatch</a:t>
            </a:r>
            <a:r>
              <a:rPr lang="en-US" sz="1200" b="1" dirty="0"/>
              <a:t>: A randomized correspondence algorithm for structural image editing”.</a:t>
            </a:r>
            <a:r>
              <a:rPr lang="en-US" sz="1200" dirty="0"/>
              <a:t> </a:t>
            </a:r>
            <a:r>
              <a:rPr lang="en-US" sz="1200" i="1" dirty="0"/>
              <a:t>SIGGRAPH 2009 </a:t>
            </a:r>
          </a:p>
        </p:txBody>
      </p:sp>
      <p:sp>
        <p:nvSpPr>
          <p:cNvPr id="6" name="TextBox 12">
            <a:extLst>
              <a:ext uri="{FF2B5EF4-FFF2-40B4-BE49-F238E27FC236}">
                <a16:creationId xmlns:a16="http://schemas.microsoft.com/office/drawing/2014/main" id="{7C074C7B-EF1C-D24A-83E0-9ADEB75F4DC0}"/>
              </a:ext>
            </a:extLst>
          </p:cNvPr>
          <p:cNvSpPr txBox="1"/>
          <p:nvPr/>
        </p:nvSpPr>
        <p:spPr>
          <a:xfrm>
            <a:off x="294361" y="1338722"/>
            <a:ext cx="8849639" cy="23160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pPr defTabSz="914400">
              <a:spcBef>
                <a:spcPts val="0"/>
              </a:spcBef>
              <a:buSzTx/>
              <a:defRPr sz="2800" b="1">
                <a:solidFill>
                  <a:srgbClr val="843C0B"/>
                </a:solidFill>
              </a:defRPr>
            </a:pPr>
            <a:r>
              <a:rPr lang="en-US" sz="1800" dirty="0">
                <a:solidFill>
                  <a:schemeClr val="tx1"/>
                </a:solidFill>
                <a:latin typeface="+mn-ea"/>
              </a:rPr>
              <a:t>Assume source and target images have equal size (M pixels) and that random initialization is used.</a:t>
            </a:r>
          </a:p>
          <a:p>
            <a:pPr defTabSz="914400">
              <a:spcBef>
                <a:spcPts val="0"/>
              </a:spcBef>
              <a:buSzTx/>
              <a:defRPr sz="2800" b="1">
                <a:solidFill>
                  <a:srgbClr val="843C0B"/>
                </a:solidFill>
              </a:defRPr>
            </a:pPr>
            <a:endParaRPr lang="en-US" sz="1800" dirty="0">
              <a:solidFill>
                <a:schemeClr val="tx1"/>
              </a:solidFill>
              <a:latin typeface="+mn-ea"/>
            </a:endParaRPr>
          </a:p>
          <a:p>
            <a:pPr defTabSz="914400">
              <a:spcBef>
                <a:spcPts val="0"/>
              </a:spcBef>
              <a:buSzTx/>
              <a:defRPr sz="2800" b="1">
                <a:solidFill>
                  <a:srgbClr val="843C0B"/>
                </a:solidFill>
              </a:defRPr>
            </a:pPr>
            <a:r>
              <a:rPr lang="en-US" sz="1800" dirty="0">
                <a:solidFill>
                  <a:schemeClr val="tx1"/>
                </a:solidFill>
                <a:latin typeface="+mn-ea"/>
              </a:rPr>
              <a:t>The odds of any one location being assigned the best offset: </a:t>
            </a:r>
            <a:r>
              <a:rPr lang="en-US" sz="1800" dirty="0">
                <a:solidFill>
                  <a:srgbClr val="C00000"/>
                </a:solidFill>
                <a:latin typeface="+mn-ea"/>
              </a:rPr>
              <a:t>1 / M</a:t>
            </a:r>
          </a:p>
          <a:p>
            <a:pPr defTabSz="914400">
              <a:spcBef>
                <a:spcPts val="0"/>
              </a:spcBef>
              <a:buSzTx/>
              <a:defRPr sz="2800" b="1">
                <a:solidFill>
                  <a:srgbClr val="843C0B"/>
                </a:solidFill>
              </a:defRPr>
            </a:pPr>
            <a:endParaRPr lang="en-US" sz="1800" dirty="0">
              <a:solidFill>
                <a:srgbClr val="C00000"/>
              </a:solidFill>
              <a:latin typeface="+mn-ea"/>
            </a:endParaRPr>
          </a:p>
          <a:p>
            <a:pPr defTabSz="914400">
              <a:spcBef>
                <a:spcPts val="0"/>
              </a:spcBef>
              <a:buSzTx/>
              <a:defRPr sz="2800" b="1">
                <a:solidFill>
                  <a:srgbClr val="843C0B"/>
                </a:solidFill>
              </a:defRPr>
            </a:pPr>
            <a:r>
              <a:rPr lang="en-US" sz="1800" dirty="0">
                <a:solidFill>
                  <a:srgbClr val="C00000"/>
                </a:solidFill>
                <a:latin typeface="+mn-ea"/>
              </a:rPr>
              <a:t>But for M pixels:</a:t>
            </a:r>
          </a:p>
          <a:p>
            <a:pPr lvl="1" defTabSz="914400">
              <a:spcBef>
                <a:spcPts val="0"/>
              </a:spcBef>
              <a:buSzTx/>
              <a:defRPr sz="2800" b="1">
                <a:solidFill>
                  <a:srgbClr val="843C0B"/>
                </a:solidFill>
              </a:defRPr>
            </a:pPr>
            <a:r>
              <a:rPr lang="en-US" sz="1800" dirty="0">
                <a:solidFill>
                  <a:schemeClr val="tx1"/>
                </a:solidFill>
                <a:latin typeface="+mn-ea"/>
              </a:rPr>
              <a:t>The odds of at least one offset being correctly assigned are quite good:</a:t>
            </a:r>
          </a:p>
          <a:p>
            <a:pPr lvl="1" defTabSz="914400">
              <a:spcBef>
                <a:spcPts val="0"/>
              </a:spcBef>
              <a:buSzTx/>
              <a:defRPr sz="2800" b="1">
                <a:solidFill>
                  <a:srgbClr val="843C0B"/>
                </a:solidFill>
              </a:defRPr>
            </a:pP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536285-DDF3-2B49-AB36-89D52F3FF530}"/>
                  </a:ext>
                </a:extLst>
              </p:cNvPr>
              <p:cNvSpPr txBox="1"/>
              <p:nvPr/>
            </p:nvSpPr>
            <p:spPr>
              <a:xfrm>
                <a:off x="2198870" y="3999991"/>
                <a:ext cx="2204771" cy="7491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14:m>
                  <m:oMathPara xmlns:m="http://schemas.openxmlformats.org/officeDocument/2006/math">
                    <m:oMathParaPr>
                      <m:jc m:val="centerGroup"/>
                    </m:oMathParaPr>
                    <m:oMath xmlns:m="http://schemas.openxmlformats.org/officeDocument/2006/math">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1 − </m:t>
                      </m:r>
                      <m:sSup>
                        <m:sSupPr>
                          <m:ctrlP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ctrlPr>
                        </m:sSupPr>
                        <m:e>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(1−</m:t>
                          </m:r>
                          <m:f>
                            <m:fPr>
                              <m:ctrlP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ctrlPr>
                            </m:fPr>
                            <m:num>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1</m:t>
                              </m:r>
                            </m:num>
                            <m:den>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𝑀</m:t>
                              </m:r>
                            </m:den>
                          </m:f>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m:t>
                          </m:r>
                        </m:e>
                        <m:sup>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𝑀</m:t>
                          </m:r>
                        </m:sup>
                      </m:sSup>
                    </m:oMath>
                  </m:oMathPara>
                </a14:m>
                <a:endParaRPr kumimoji="0" lang="en-CN" sz="2600" b="0" i="0" u="none" strike="noStrike" cap="none" spc="0" normalizeH="0" baseline="0" dirty="0">
                  <a:ln>
                    <a:noFill/>
                  </a:ln>
                  <a:solidFill>
                    <a:srgbClr val="101D3A"/>
                  </a:solidFill>
                  <a:effectLst/>
                  <a:uFillTx/>
                  <a:latin typeface="+mn-lt"/>
                  <a:ea typeface="+mn-ea"/>
                  <a:cs typeface="+mn-cs"/>
                  <a:sym typeface="Helvetica"/>
                </a:endParaRPr>
              </a:p>
            </p:txBody>
          </p:sp>
        </mc:Choice>
        <mc:Fallback xmlns="">
          <p:sp>
            <p:nvSpPr>
              <p:cNvPr id="4" name="TextBox 3">
                <a:extLst>
                  <a:ext uri="{FF2B5EF4-FFF2-40B4-BE49-F238E27FC236}">
                    <a16:creationId xmlns:a16="http://schemas.microsoft.com/office/drawing/2014/main" id="{24536285-DDF3-2B49-AB36-89D52F3FF530}"/>
                  </a:ext>
                </a:extLst>
              </p:cNvPr>
              <p:cNvSpPr txBox="1">
                <a:spLocks noRot="1" noChangeAspect="1" noMove="1" noResize="1" noEditPoints="1" noAdjustHandles="1" noChangeArrowheads="1" noChangeShapeType="1" noTextEdit="1"/>
              </p:cNvSpPr>
              <p:nvPr/>
            </p:nvSpPr>
            <p:spPr>
              <a:xfrm>
                <a:off x="2198870" y="3999991"/>
                <a:ext cx="2204771" cy="749116"/>
              </a:xfrm>
              <a:prstGeom prst="rect">
                <a:avLst/>
              </a:prstGeom>
              <a:blipFill>
                <a:blip r:embed="rId3"/>
                <a:stretch>
                  <a:fillRect l="-2286" t="-1667" b="-13333"/>
                </a:stretch>
              </a:blipFill>
              <a:ln w="12700" cap="flat">
                <a:noFill/>
                <a:miter lim="400000"/>
              </a:ln>
              <a:effectLst/>
            </p:spPr>
            <p:txBody>
              <a:bodyPr/>
              <a:lstStyle/>
              <a:p>
                <a:r>
                  <a:rPr lang="en-CN">
                    <a:noFill/>
                  </a:rPr>
                  <a:t> </a:t>
                </a:r>
              </a:p>
            </p:txBody>
          </p:sp>
        </mc:Fallback>
      </mc:AlternateContent>
      <p:sp>
        <p:nvSpPr>
          <p:cNvPr id="8" name="TextBox 7">
            <a:extLst>
              <a:ext uri="{FF2B5EF4-FFF2-40B4-BE49-F238E27FC236}">
                <a16:creationId xmlns:a16="http://schemas.microsoft.com/office/drawing/2014/main" id="{33CBC8BD-B621-2D4E-9C17-CA099958B9D3}"/>
              </a:ext>
            </a:extLst>
          </p:cNvPr>
          <p:cNvSpPr txBox="1"/>
          <p:nvPr/>
        </p:nvSpPr>
        <p:spPr>
          <a:xfrm>
            <a:off x="4952283" y="4284352"/>
            <a:ext cx="3734517"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E.g. M=10e5, this is (1– 0.367)</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57DF4F-A6F0-7143-ABE5-0DB88C8538C8}"/>
                  </a:ext>
                </a:extLst>
              </p:cNvPr>
              <p:cNvSpPr txBox="1"/>
              <p:nvPr/>
            </p:nvSpPr>
            <p:spPr>
              <a:xfrm>
                <a:off x="457200" y="5796096"/>
                <a:ext cx="7968343" cy="7525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indent="0">
                  <a:buNone/>
                </a:pPr>
                <a:r>
                  <a:rPr kumimoji="0" lang="en-CN" sz="1800" b="0" i="0" u="none" strike="noStrike" cap="none" spc="0" normalizeH="0" baseline="0" dirty="0">
                    <a:ln>
                      <a:noFill/>
                    </a:ln>
                    <a:solidFill>
                      <a:srgbClr val="101D3A"/>
                    </a:solidFill>
                    <a:effectLst/>
                    <a:uFillTx/>
                    <a:sym typeface="Helvetica"/>
                  </a:rPr>
                  <a:t>If top C nearest neighbors are enough, the odds will be </a:t>
                </a:r>
                <a14:m>
                  <m:oMath xmlns:m="http://schemas.openxmlformats.org/officeDocument/2006/math">
                    <m:r>
                      <a:rPr lang="en-US" sz="1800" b="0" i="0" smtClean="0">
                        <a:latin typeface="Cambria Math" panose="02040503050406030204" pitchFamily="18" charset="0"/>
                      </a:rPr>
                      <m:t>   </m:t>
                    </m:r>
                    <m:r>
                      <a:rPr lang="en-US" sz="1800" i="1">
                        <a:latin typeface="Cambria Math" panose="02040503050406030204" pitchFamily="18" charset="0"/>
                      </a:rPr>
                      <m:t>1 − </m:t>
                    </m:r>
                    <m:sSup>
                      <m:sSupPr>
                        <m:ctrlPr>
                          <a:rPr lang="en-US" sz="1800" i="1">
                            <a:latin typeface="Cambria Math" panose="02040503050406030204" pitchFamily="18" charset="0"/>
                          </a:rPr>
                        </m:ctrlPr>
                      </m:sSupPr>
                      <m:e>
                        <m:r>
                          <a:rPr lang="en-US" sz="1800" i="1">
                            <a:latin typeface="Cambria Math" panose="02040503050406030204" pitchFamily="18" charset="0"/>
                          </a:rPr>
                          <m:t>(1−</m:t>
                        </m:r>
                        <m:f>
                          <m:fPr>
                            <m:ctrlPr>
                              <a:rPr lang="en-US" sz="1800" i="1">
                                <a:latin typeface="Cambria Math" panose="02040503050406030204" pitchFamily="18" charset="0"/>
                              </a:rPr>
                            </m:ctrlPr>
                          </m:fPr>
                          <m:num>
                            <m:r>
                              <a:rPr lang="en-US" sz="1800" b="0" i="1" smtClean="0">
                                <a:latin typeface="Cambria Math" panose="02040503050406030204" pitchFamily="18" charset="0"/>
                              </a:rPr>
                              <m:t>𝐶</m:t>
                            </m:r>
                          </m:num>
                          <m:den>
                            <m:r>
                              <a:rPr lang="en-US" sz="1800" i="1">
                                <a:latin typeface="Cambria Math" panose="02040503050406030204" pitchFamily="18" charset="0"/>
                              </a:rPr>
                              <m:t>𝑀</m:t>
                            </m:r>
                          </m:den>
                        </m:f>
                        <m:r>
                          <a:rPr lang="en-US" sz="1800" i="1">
                            <a:latin typeface="Cambria Math" panose="02040503050406030204" pitchFamily="18" charset="0"/>
                          </a:rPr>
                          <m:t>)</m:t>
                        </m:r>
                      </m:e>
                      <m:sup>
                        <m:r>
                          <a:rPr lang="en-US" sz="1800" i="1">
                            <a:latin typeface="Cambria Math" panose="02040503050406030204" pitchFamily="18" charset="0"/>
                          </a:rPr>
                          <m:t>𝑀</m:t>
                        </m:r>
                      </m:sup>
                    </m:sSup>
                  </m:oMath>
                </a14:m>
                <a:endParaRPr lang="en-CN" sz="1800" dirty="0"/>
              </a:p>
              <a:p>
                <a:pPr marL="0" marR="0" indent="0" algn="l" defTabSz="342837" rtl="0" fontAlgn="auto" latinLnBrk="0" hangingPunct="0">
                  <a:lnSpc>
                    <a:spcPct val="100000"/>
                  </a:lnSpc>
                  <a:spcBef>
                    <a:spcPts val="200"/>
                  </a:spcBef>
                  <a:spcAft>
                    <a:spcPts val="0"/>
                  </a:spcAft>
                  <a:buClrTx/>
                  <a:buSzPct val="100000"/>
                  <a:buNone/>
                  <a:tabLst/>
                </a:pPr>
                <a:r>
                  <a:rPr kumimoji="0" lang="en-CN" sz="2000" b="0" i="0" u="none" strike="noStrike" cap="none" spc="0" normalizeH="0" baseline="0" dirty="0">
                    <a:ln>
                      <a:noFill/>
                    </a:ln>
                    <a:solidFill>
                      <a:srgbClr val="101D3A"/>
                    </a:solidFill>
                    <a:effectLst/>
                    <a:uFillTx/>
                    <a:latin typeface="+mn-lt"/>
                    <a:ea typeface="+mn-ea"/>
                    <a:cs typeface="+mn-cs"/>
                    <a:sym typeface="Helvetica"/>
                  </a:rPr>
                  <a:t>  </a:t>
                </a:r>
              </a:p>
            </p:txBody>
          </p:sp>
        </mc:Choice>
        <mc:Fallback xmlns="">
          <p:sp>
            <p:nvSpPr>
              <p:cNvPr id="10" name="TextBox 9">
                <a:extLst>
                  <a:ext uri="{FF2B5EF4-FFF2-40B4-BE49-F238E27FC236}">
                    <a16:creationId xmlns:a16="http://schemas.microsoft.com/office/drawing/2014/main" id="{3857DF4F-A6F0-7143-ABE5-0DB88C8538C8}"/>
                  </a:ext>
                </a:extLst>
              </p:cNvPr>
              <p:cNvSpPr txBox="1">
                <a:spLocks noRot="1" noChangeAspect="1" noMove="1" noResize="1" noEditPoints="1" noAdjustHandles="1" noChangeArrowheads="1" noChangeShapeType="1" noTextEdit="1"/>
              </p:cNvSpPr>
              <p:nvPr/>
            </p:nvSpPr>
            <p:spPr>
              <a:xfrm>
                <a:off x="457200" y="5796096"/>
                <a:ext cx="7968343" cy="752514"/>
              </a:xfrm>
              <a:prstGeom prst="rect">
                <a:avLst/>
              </a:prstGeom>
              <a:blipFill>
                <a:blip r:embed="rId4"/>
                <a:stretch>
                  <a:fillRect l="-1914"/>
                </a:stretch>
              </a:blipFill>
              <a:ln w="12700" cap="flat">
                <a:noFill/>
                <a:miter lim="400000"/>
              </a:ln>
              <a:effectLst/>
            </p:spPr>
            <p:txBody>
              <a:bodyPr/>
              <a:lstStyle/>
              <a:p>
                <a:r>
                  <a:rPr lang="en-CN">
                    <a:noFill/>
                  </a:rPr>
                  <a:t> </a:t>
                </a:r>
              </a:p>
            </p:txBody>
          </p:sp>
        </mc:Fallback>
      </mc:AlternateContent>
    </p:spTree>
    <p:extLst>
      <p:ext uri="{BB962C8B-B14F-4D97-AF65-F5344CB8AC3E}">
        <p14:creationId xmlns:p14="http://schemas.microsoft.com/office/powerpoint/2010/main" val="353629955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Multi-View CNN"/>
          <p:cNvSpPr>
            <a:spLocks noGrp="1"/>
          </p:cNvSpPr>
          <p:nvPr>
            <p:ph type="body" idx="13"/>
          </p:nvPr>
        </p:nvSpPr>
        <p:spPr>
          <a:xfrm>
            <a:off x="0" y="2714320"/>
            <a:ext cx="9143999" cy="1429359"/>
          </a:xfrm>
          <a:prstGeom prst="rect">
            <a:avLst/>
          </a:prstGeom>
        </p:spPr>
        <p:txBody>
          <a:bodyPr/>
          <a:lstStyle/>
          <a:p>
            <a:r>
              <a:rPr lang="en-US" dirty="0" err="1">
                <a:solidFill>
                  <a:schemeClr val="tx1"/>
                </a:solidFill>
              </a:rPr>
              <a:t>PatchMatch</a:t>
            </a:r>
            <a:r>
              <a:rPr lang="en-US" dirty="0">
                <a:solidFill>
                  <a:schemeClr val="tx1"/>
                </a:solidFill>
              </a:rPr>
              <a:t> Stereo</a:t>
            </a:r>
          </a:p>
        </p:txBody>
      </p:sp>
    </p:spTree>
    <p:extLst>
      <p:ext uri="{BB962C8B-B14F-4D97-AF65-F5344CB8AC3E}">
        <p14:creationId xmlns:p14="http://schemas.microsoft.com/office/powerpoint/2010/main" val="110469177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r>
              <a:rPr lang="en-US" dirty="0">
                <a:solidFill>
                  <a:schemeClr val="tx1"/>
                </a:solidFill>
              </a:rPr>
              <a:t> Stereo</a:t>
            </a:r>
            <a:endParaRPr dirty="0"/>
          </a:p>
        </p:txBody>
      </p:sp>
      <p:pic>
        <p:nvPicPr>
          <p:cNvPr id="2" name="Picture 1">
            <a:extLst>
              <a:ext uri="{FF2B5EF4-FFF2-40B4-BE49-F238E27FC236}">
                <a16:creationId xmlns:a16="http://schemas.microsoft.com/office/drawing/2014/main" id="{78AF4021-416D-5941-89BD-A5470BA2C950}"/>
              </a:ext>
            </a:extLst>
          </p:cNvPr>
          <p:cNvPicPr>
            <a:picLocks noChangeAspect="1"/>
          </p:cNvPicPr>
          <p:nvPr/>
        </p:nvPicPr>
        <p:blipFill>
          <a:blip r:embed="rId3"/>
          <a:stretch>
            <a:fillRect/>
          </a:stretch>
        </p:blipFill>
        <p:spPr>
          <a:xfrm>
            <a:off x="2064327" y="1483082"/>
            <a:ext cx="4754665" cy="4431612"/>
          </a:xfrm>
          <a:prstGeom prst="rect">
            <a:avLst/>
          </a:prstGeom>
        </p:spPr>
      </p:pic>
    </p:spTree>
    <p:extLst>
      <p:ext uri="{BB962C8B-B14F-4D97-AF65-F5344CB8AC3E}">
        <p14:creationId xmlns:p14="http://schemas.microsoft.com/office/powerpoint/2010/main" val="229130159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r>
              <a:rPr lang="en-US" dirty="0">
                <a:solidFill>
                  <a:schemeClr val="tx1"/>
                </a:solidFill>
              </a:rPr>
              <a:t> Stereo</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M. Bleyer, et. al. “</a:t>
            </a:r>
            <a:r>
              <a:rPr lang="en-US" sz="1200" b="1" dirty="0" err="1"/>
              <a:t>Patchmatch</a:t>
            </a:r>
            <a:r>
              <a:rPr lang="en-US" sz="1200" b="1" dirty="0"/>
              <a:t> stereo - stereo matching with slanted support windows</a:t>
            </a:r>
            <a:r>
              <a:rPr lang="en-US" sz="1200" dirty="0"/>
              <a:t>”, </a:t>
            </a:r>
            <a:r>
              <a:rPr lang="en-US" sz="1200" i="1" dirty="0"/>
              <a:t>BMVC 2011</a:t>
            </a:r>
          </a:p>
        </p:txBody>
      </p:sp>
      <p:sp>
        <p:nvSpPr>
          <p:cNvPr id="6" name="TextBox 12">
            <a:extLst>
              <a:ext uri="{FF2B5EF4-FFF2-40B4-BE49-F238E27FC236}">
                <a16:creationId xmlns:a16="http://schemas.microsoft.com/office/drawing/2014/main" id="{7C074C7B-EF1C-D24A-83E0-9ADEB75F4DC0}"/>
              </a:ext>
            </a:extLst>
          </p:cNvPr>
          <p:cNvSpPr txBox="1"/>
          <p:nvPr/>
        </p:nvSpPr>
        <p:spPr>
          <a:xfrm>
            <a:off x="294361" y="1338722"/>
            <a:ext cx="8849639" cy="68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pPr defTabSz="914400">
              <a:spcBef>
                <a:spcPts val="0"/>
              </a:spcBef>
              <a:buSzTx/>
              <a:defRPr sz="2800" b="1">
                <a:solidFill>
                  <a:srgbClr val="843C0B"/>
                </a:solidFill>
              </a:defRPr>
            </a:pPr>
            <a:r>
              <a:rPr lang="en-US" sz="2000" b="1" dirty="0">
                <a:solidFill>
                  <a:schemeClr val="tx1"/>
                </a:solidFill>
              </a:rPr>
              <a:t>Extend to find an approximate nearest neighbor according to a </a:t>
            </a:r>
            <a:r>
              <a:rPr lang="en-US" sz="2000" b="1" dirty="0">
                <a:solidFill>
                  <a:srgbClr val="C00000"/>
                </a:solidFill>
              </a:rPr>
              <a:t>plane</a:t>
            </a:r>
            <a:r>
              <a:rPr lang="en-US" sz="2000" b="1" dirty="0">
                <a:solidFill>
                  <a:schemeClr val="tx1"/>
                </a:solidFill>
              </a:rPr>
              <a:t>.</a:t>
            </a:r>
          </a:p>
          <a:p>
            <a:pPr defTabSz="914400">
              <a:spcBef>
                <a:spcPts val="0"/>
              </a:spcBef>
              <a:buSzTx/>
              <a:defRPr sz="2800" b="1">
                <a:solidFill>
                  <a:srgbClr val="843C0B"/>
                </a:solidFill>
              </a:defRPr>
            </a:pPr>
            <a:r>
              <a:rPr lang="en-US" sz="2000" b="1" dirty="0">
                <a:solidFill>
                  <a:schemeClr val="tx1"/>
                </a:solidFill>
              </a:rPr>
              <a:t>Offset</a:t>
            </a:r>
            <a:r>
              <a:rPr lang="zh-CN" altLang="en-US" sz="2000" b="1" dirty="0">
                <a:solidFill>
                  <a:schemeClr val="tx1"/>
                </a:solidFill>
              </a:rPr>
              <a:t> </a:t>
            </a:r>
            <a:r>
              <a:rPr lang="en-US" altLang="zh-CN" sz="2000" b="1" dirty="0">
                <a:solidFill>
                  <a:schemeClr val="tx1"/>
                </a:solidFill>
              </a:rPr>
              <a:t>-&gt; depth</a:t>
            </a:r>
            <a:endParaRPr lang="en-US" sz="2000" b="1" dirty="0">
              <a:solidFill>
                <a:schemeClr val="tx1"/>
              </a:solidFill>
            </a:endParaRPr>
          </a:p>
        </p:txBody>
      </p:sp>
      <p:pic>
        <p:nvPicPr>
          <p:cNvPr id="8" name="Picture 7">
            <a:extLst>
              <a:ext uri="{FF2B5EF4-FFF2-40B4-BE49-F238E27FC236}">
                <a16:creationId xmlns:a16="http://schemas.microsoft.com/office/drawing/2014/main" id="{1F2B00F7-D190-8D4C-8892-217DEF7435A9}"/>
              </a:ext>
            </a:extLst>
          </p:cNvPr>
          <p:cNvPicPr>
            <a:picLocks noChangeAspect="1"/>
          </p:cNvPicPr>
          <p:nvPr/>
        </p:nvPicPr>
        <p:blipFill>
          <a:blip r:embed="rId3"/>
          <a:stretch>
            <a:fillRect/>
          </a:stretch>
        </p:blipFill>
        <p:spPr>
          <a:xfrm>
            <a:off x="6225435" y="2146458"/>
            <a:ext cx="2171700" cy="3378200"/>
          </a:xfrm>
          <a:prstGeom prst="rect">
            <a:avLst/>
          </a:prstGeom>
        </p:spPr>
      </p:pic>
    </p:spTree>
    <p:extLst>
      <p:ext uri="{BB962C8B-B14F-4D97-AF65-F5344CB8AC3E}">
        <p14:creationId xmlns:p14="http://schemas.microsoft.com/office/powerpoint/2010/main" val="133033630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r>
              <a:rPr lang="en-US" dirty="0">
                <a:solidFill>
                  <a:schemeClr val="tx1"/>
                </a:solidFill>
              </a:rPr>
              <a:t> Stereo</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M. Bleyer, et. al. “</a:t>
            </a:r>
            <a:r>
              <a:rPr lang="en-US" sz="1200" b="1" dirty="0" err="1"/>
              <a:t>Patchmatch</a:t>
            </a:r>
            <a:r>
              <a:rPr lang="en-US" sz="1200" b="1" dirty="0"/>
              <a:t> stereo - stereo matching with slanted support windows</a:t>
            </a:r>
            <a:r>
              <a:rPr lang="en-US" sz="1200" dirty="0"/>
              <a:t>”, </a:t>
            </a:r>
            <a:r>
              <a:rPr lang="en-US" sz="1200" i="1" dirty="0"/>
              <a:t>BMVC 2011</a:t>
            </a:r>
          </a:p>
        </p:txBody>
      </p:sp>
      <p:pic>
        <p:nvPicPr>
          <p:cNvPr id="2" name="Picture 1">
            <a:extLst>
              <a:ext uri="{FF2B5EF4-FFF2-40B4-BE49-F238E27FC236}">
                <a16:creationId xmlns:a16="http://schemas.microsoft.com/office/drawing/2014/main" id="{5679AE6F-AB5D-0E46-BC9A-36699695487C}"/>
              </a:ext>
            </a:extLst>
          </p:cNvPr>
          <p:cNvPicPr>
            <a:picLocks noChangeAspect="1"/>
          </p:cNvPicPr>
          <p:nvPr/>
        </p:nvPicPr>
        <p:blipFill>
          <a:blip r:embed="rId3"/>
          <a:stretch>
            <a:fillRect/>
          </a:stretch>
        </p:blipFill>
        <p:spPr>
          <a:xfrm>
            <a:off x="6595972" y="1945551"/>
            <a:ext cx="2311400" cy="3937000"/>
          </a:xfrm>
          <a:prstGeom prst="rect">
            <a:avLst/>
          </a:prstGeom>
        </p:spPr>
      </p:pic>
      <p:sp>
        <p:nvSpPr>
          <p:cNvPr id="7" name="Multi-view Geometry: Physics based">
            <a:extLst>
              <a:ext uri="{FF2B5EF4-FFF2-40B4-BE49-F238E27FC236}">
                <a16:creationId xmlns:a16="http://schemas.microsoft.com/office/drawing/2014/main" id="{4E1CD5E8-F59B-7646-976B-15FAAA954724}"/>
              </a:ext>
            </a:extLst>
          </p:cNvPr>
          <p:cNvSpPr txBox="1"/>
          <p:nvPr/>
        </p:nvSpPr>
        <p:spPr>
          <a:xfrm>
            <a:off x="294361" y="2630188"/>
            <a:ext cx="4477795" cy="22467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sz="2800" b="1" dirty="0">
                <a:solidFill>
                  <a:schemeClr val="tx1"/>
                </a:solidFill>
              </a:rPr>
              <a:t>Step 1: Initialization</a:t>
            </a: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b="1" dirty="0">
                <a:solidFill>
                  <a:schemeClr val="tx1"/>
                </a:solidFill>
              </a:rPr>
              <a:t>Step 2: Propagation</a:t>
            </a: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b="1" dirty="0">
                <a:solidFill>
                  <a:schemeClr val="tx1"/>
                </a:solidFill>
              </a:rPr>
              <a:t>Step 3: Random Search</a:t>
            </a:r>
          </a:p>
        </p:txBody>
      </p:sp>
      <p:sp>
        <p:nvSpPr>
          <p:cNvPr id="9" name="Curved Right Arrow 8">
            <a:extLst>
              <a:ext uri="{FF2B5EF4-FFF2-40B4-BE49-F238E27FC236}">
                <a16:creationId xmlns:a16="http://schemas.microsoft.com/office/drawing/2014/main" id="{B2B36BA7-4B91-CE4D-8DAC-B125055F0170}"/>
              </a:ext>
            </a:extLst>
          </p:cNvPr>
          <p:cNvSpPr/>
          <p:nvPr/>
        </p:nvSpPr>
        <p:spPr>
          <a:xfrm rot="10800000">
            <a:off x="4827574" y="3650347"/>
            <a:ext cx="418012" cy="1019229"/>
          </a:xfrm>
          <a:prstGeom prst="curv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10" name="TextBox 9">
            <a:extLst>
              <a:ext uri="{FF2B5EF4-FFF2-40B4-BE49-F238E27FC236}">
                <a16:creationId xmlns:a16="http://schemas.microsoft.com/office/drawing/2014/main" id="{3323C465-0578-694C-A24F-0E650B1CF2F3}"/>
              </a:ext>
            </a:extLst>
          </p:cNvPr>
          <p:cNvSpPr txBox="1"/>
          <p:nvPr/>
        </p:nvSpPr>
        <p:spPr>
          <a:xfrm>
            <a:off x="5370884" y="3549443"/>
            <a:ext cx="1782060" cy="12259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1" i="0" u="none" strike="noStrike" cap="none" spc="0" normalizeH="0" baseline="0" dirty="0">
                <a:ln>
                  <a:noFill/>
                </a:ln>
                <a:solidFill>
                  <a:srgbClr val="101D3A"/>
                </a:solidFill>
                <a:effectLst/>
                <a:uFillTx/>
                <a:latin typeface="+mn-lt"/>
                <a:ea typeface="+mn-ea"/>
                <a:cs typeface="+mn-cs"/>
                <a:sym typeface="Helvetica"/>
              </a:rPr>
              <a:t>Repeat until converged</a:t>
            </a:r>
          </a:p>
        </p:txBody>
      </p:sp>
    </p:spTree>
    <p:extLst>
      <p:ext uri="{BB962C8B-B14F-4D97-AF65-F5344CB8AC3E}">
        <p14:creationId xmlns:p14="http://schemas.microsoft.com/office/powerpoint/2010/main" val="386589382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r>
              <a:rPr lang="en-US" dirty="0">
                <a:solidFill>
                  <a:schemeClr val="tx1"/>
                </a:solidFill>
              </a:rPr>
              <a:t> Stereo</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M. Bleyer, et. al. “</a:t>
            </a:r>
            <a:r>
              <a:rPr lang="en-US" sz="1200" b="1" dirty="0" err="1"/>
              <a:t>Patchmatch</a:t>
            </a:r>
            <a:r>
              <a:rPr lang="en-US" sz="1200" b="1" dirty="0"/>
              <a:t> stereo - stereo matching with slanted support windows</a:t>
            </a:r>
            <a:r>
              <a:rPr lang="en-US" sz="1200" dirty="0"/>
              <a:t>”, </a:t>
            </a:r>
            <a:r>
              <a:rPr lang="en-US" sz="1200" i="1" dirty="0"/>
              <a:t>BMVC 2011</a:t>
            </a:r>
          </a:p>
        </p:txBody>
      </p:sp>
      <p:pic>
        <p:nvPicPr>
          <p:cNvPr id="4" name="Picture 3">
            <a:extLst>
              <a:ext uri="{FF2B5EF4-FFF2-40B4-BE49-F238E27FC236}">
                <a16:creationId xmlns:a16="http://schemas.microsoft.com/office/drawing/2014/main" id="{23BAD3F6-291B-7D4A-AF9D-D5A800C21E39}"/>
              </a:ext>
            </a:extLst>
          </p:cNvPr>
          <p:cNvPicPr>
            <a:picLocks noChangeAspect="1"/>
          </p:cNvPicPr>
          <p:nvPr/>
        </p:nvPicPr>
        <p:blipFill>
          <a:blip r:embed="rId3"/>
          <a:stretch>
            <a:fillRect/>
          </a:stretch>
        </p:blipFill>
        <p:spPr>
          <a:xfrm>
            <a:off x="457200" y="2288567"/>
            <a:ext cx="4127500" cy="2032000"/>
          </a:xfrm>
          <a:prstGeom prst="rect">
            <a:avLst/>
          </a:prstGeom>
        </p:spPr>
      </p:pic>
      <p:pic>
        <p:nvPicPr>
          <p:cNvPr id="8" name="Picture 7">
            <a:extLst>
              <a:ext uri="{FF2B5EF4-FFF2-40B4-BE49-F238E27FC236}">
                <a16:creationId xmlns:a16="http://schemas.microsoft.com/office/drawing/2014/main" id="{1F2B00F7-D190-8D4C-8892-217DEF7435A9}"/>
              </a:ext>
            </a:extLst>
          </p:cNvPr>
          <p:cNvPicPr>
            <a:picLocks noChangeAspect="1"/>
          </p:cNvPicPr>
          <p:nvPr/>
        </p:nvPicPr>
        <p:blipFill>
          <a:blip r:embed="rId4"/>
          <a:stretch>
            <a:fillRect/>
          </a:stretch>
        </p:blipFill>
        <p:spPr>
          <a:xfrm>
            <a:off x="6225435" y="2146458"/>
            <a:ext cx="2171700" cy="3378200"/>
          </a:xfrm>
          <a:prstGeom prst="rect">
            <a:avLst/>
          </a:prstGeom>
        </p:spPr>
      </p:pic>
    </p:spTree>
    <p:extLst>
      <p:ext uri="{BB962C8B-B14F-4D97-AF65-F5344CB8AC3E}">
        <p14:creationId xmlns:p14="http://schemas.microsoft.com/office/powerpoint/2010/main" val="181380329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r>
              <a:rPr lang="en-US" dirty="0">
                <a:solidFill>
                  <a:schemeClr val="tx1"/>
                </a:solidFill>
              </a:rPr>
              <a:t> Stereo</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M. Bleyer, et. al. “</a:t>
            </a:r>
            <a:r>
              <a:rPr lang="en-US" sz="1200" b="1" dirty="0" err="1"/>
              <a:t>Patchmatch</a:t>
            </a:r>
            <a:r>
              <a:rPr lang="en-US" sz="1200" b="1" dirty="0"/>
              <a:t> stereo - stereo matching with slanted support windows</a:t>
            </a:r>
            <a:r>
              <a:rPr lang="en-US" sz="1200" dirty="0"/>
              <a:t>”, </a:t>
            </a:r>
            <a:r>
              <a:rPr lang="en-US" sz="1200" i="1" dirty="0"/>
              <a:t>BMVC 2011</a:t>
            </a:r>
          </a:p>
        </p:txBody>
      </p:sp>
      <p:pic>
        <p:nvPicPr>
          <p:cNvPr id="4" name="Picture 3">
            <a:extLst>
              <a:ext uri="{FF2B5EF4-FFF2-40B4-BE49-F238E27FC236}">
                <a16:creationId xmlns:a16="http://schemas.microsoft.com/office/drawing/2014/main" id="{23BAD3F6-291B-7D4A-AF9D-D5A800C21E39}"/>
              </a:ext>
            </a:extLst>
          </p:cNvPr>
          <p:cNvPicPr>
            <a:picLocks noChangeAspect="1"/>
          </p:cNvPicPr>
          <p:nvPr/>
        </p:nvPicPr>
        <p:blipFill>
          <a:blip r:embed="rId3"/>
          <a:stretch>
            <a:fillRect/>
          </a:stretch>
        </p:blipFill>
        <p:spPr>
          <a:xfrm>
            <a:off x="457200" y="2288567"/>
            <a:ext cx="4127500" cy="2032000"/>
          </a:xfrm>
          <a:prstGeom prst="rect">
            <a:avLst/>
          </a:prstGeom>
        </p:spPr>
      </p:pic>
      <p:pic>
        <p:nvPicPr>
          <p:cNvPr id="7" name="Picture 6">
            <a:extLst>
              <a:ext uri="{FF2B5EF4-FFF2-40B4-BE49-F238E27FC236}">
                <a16:creationId xmlns:a16="http://schemas.microsoft.com/office/drawing/2014/main" id="{E319D69F-C561-1B48-B266-D4D85B109D51}"/>
              </a:ext>
            </a:extLst>
          </p:cNvPr>
          <p:cNvPicPr>
            <a:picLocks noChangeAspect="1"/>
          </p:cNvPicPr>
          <p:nvPr/>
        </p:nvPicPr>
        <p:blipFill>
          <a:blip r:embed="rId4"/>
          <a:stretch>
            <a:fillRect/>
          </a:stretch>
        </p:blipFill>
        <p:spPr>
          <a:xfrm>
            <a:off x="457200" y="4848140"/>
            <a:ext cx="4432300" cy="1320800"/>
          </a:xfrm>
          <a:prstGeom prst="rect">
            <a:avLst/>
          </a:prstGeom>
        </p:spPr>
      </p:pic>
      <p:pic>
        <p:nvPicPr>
          <p:cNvPr id="8" name="Picture 7">
            <a:extLst>
              <a:ext uri="{FF2B5EF4-FFF2-40B4-BE49-F238E27FC236}">
                <a16:creationId xmlns:a16="http://schemas.microsoft.com/office/drawing/2014/main" id="{1F2B00F7-D190-8D4C-8892-217DEF7435A9}"/>
              </a:ext>
            </a:extLst>
          </p:cNvPr>
          <p:cNvPicPr>
            <a:picLocks noChangeAspect="1"/>
          </p:cNvPicPr>
          <p:nvPr/>
        </p:nvPicPr>
        <p:blipFill>
          <a:blip r:embed="rId5"/>
          <a:stretch>
            <a:fillRect/>
          </a:stretch>
        </p:blipFill>
        <p:spPr>
          <a:xfrm>
            <a:off x="6225435" y="2146458"/>
            <a:ext cx="2171700" cy="3378200"/>
          </a:xfrm>
          <a:prstGeom prst="rect">
            <a:avLst/>
          </a:prstGeom>
        </p:spPr>
      </p:pic>
    </p:spTree>
    <p:extLst>
      <p:ext uri="{BB962C8B-B14F-4D97-AF65-F5344CB8AC3E}">
        <p14:creationId xmlns:p14="http://schemas.microsoft.com/office/powerpoint/2010/main" val="3108466619"/>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r>
              <a:rPr lang="en-US" dirty="0">
                <a:solidFill>
                  <a:schemeClr val="tx1"/>
                </a:solidFill>
              </a:rPr>
              <a:t> Stereo</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M. Bleyer, et. al. “</a:t>
            </a:r>
            <a:r>
              <a:rPr lang="en-US" sz="1200" b="1" dirty="0" err="1"/>
              <a:t>Patchmatch</a:t>
            </a:r>
            <a:r>
              <a:rPr lang="en-US" sz="1200" b="1" dirty="0"/>
              <a:t> stereo - stereo matching with slanted support windows</a:t>
            </a:r>
            <a:r>
              <a:rPr lang="en-US" sz="1200" dirty="0"/>
              <a:t>”, </a:t>
            </a:r>
            <a:r>
              <a:rPr lang="en-US" sz="1200" i="1" dirty="0"/>
              <a:t>BMVC 2011</a:t>
            </a:r>
          </a:p>
        </p:txBody>
      </p:sp>
      <p:pic>
        <p:nvPicPr>
          <p:cNvPr id="2" name="Picture 1">
            <a:extLst>
              <a:ext uri="{FF2B5EF4-FFF2-40B4-BE49-F238E27FC236}">
                <a16:creationId xmlns:a16="http://schemas.microsoft.com/office/drawing/2014/main" id="{57EE623B-233E-7245-8326-666239EACEA0}"/>
              </a:ext>
            </a:extLst>
          </p:cNvPr>
          <p:cNvPicPr>
            <a:picLocks noChangeAspect="1"/>
          </p:cNvPicPr>
          <p:nvPr/>
        </p:nvPicPr>
        <p:blipFill>
          <a:blip r:embed="rId3"/>
          <a:stretch>
            <a:fillRect/>
          </a:stretch>
        </p:blipFill>
        <p:spPr>
          <a:xfrm>
            <a:off x="6225435" y="2147428"/>
            <a:ext cx="2171700" cy="3371850"/>
          </a:xfrm>
          <a:prstGeom prst="rect">
            <a:avLst/>
          </a:prstGeom>
        </p:spPr>
      </p:pic>
      <p:pic>
        <p:nvPicPr>
          <p:cNvPr id="4" name="Picture 3">
            <a:extLst>
              <a:ext uri="{FF2B5EF4-FFF2-40B4-BE49-F238E27FC236}">
                <a16:creationId xmlns:a16="http://schemas.microsoft.com/office/drawing/2014/main" id="{23BAD3F6-291B-7D4A-AF9D-D5A800C21E39}"/>
              </a:ext>
            </a:extLst>
          </p:cNvPr>
          <p:cNvPicPr>
            <a:picLocks noChangeAspect="1"/>
          </p:cNvPicPr>
          <p:nvPr/>
        </p:nvPicPr>
        <p:blipFill>
          <a:blip r:embed="rId4"/>
          <a:stretch>
            <a:fillRect/>
          </a:stretch>
        </p:blipFill>
        <p:spPr>
          <a:xfrm>
            <a:off x="457200" y="2288567"/>
            <a:ext cx="4127500" cy="2032000"/>
          </a:xfrm>
          <a:prstGeom prst="rect">
            <a:avLst/>
          </a:prstGeom>
        </p:spPr>
      </p:pic>
      <p:pic>
        <p:nvPicPr>
          <p:cNvPr id="10" name="Picture 9">
            <a:extLst>
              <a:ext uri="{FF2B5EF4-FFF2-40B4-BE49-F238E27FC236}">
                <a16:creationId xmlns:a16="http://schemas.microsoft.com/office/drawing/2014/main" id="{2659CD2C-02BD-3B45-8DF0-7025EE63202C}"/>
              </a:ext>
            </a:extLst>
          </p:cNvPr>
          <p:cNvPicPr>
            <a:picLocks noChangeAspect="1"/>
          </p:cNvPicPr>
          <p:nvPr/>
        </p:nvPicPr>
        <p:blipFill>
          <a:blip r:embed="rId5"/>
          <a:stretch>
            <a:fillRect/>
          </a:stretch>
        </p:blipFill>
        <p:spPr>
          <a:xfrm>
            <a:off x="2495723" y="2293300"/>
            <a:ext cx="2063750" cy="2032000"/>
          </a:xfrm>
          <a:prstGeom prst="rect">
            <a:avLst/>
          </a:prstGeom>
        </p:spPr>
      </p:pic>
      <p:pic>
        <p:nvPicPr>
          <p:cNvPr id="11" name="Picture 10">
            <a:extLst>
              <a:ext uri="{FF2B5EF4-FFF2-40B4-BE49-F238E27FC236}">
                <a16:creationId xmlns:a16="http://schemas.microsoft.com/office/drawing/2014/main" id="{72C3A638-0810-BE4C-9A9F-463938B3032C}"/>
              </a:ext>
            </a:extLst>
          </p:cNvPr>
          <p:cNvPicPr>
            <a:picLocks noChangeAspect="1"/>
          </p:cNvPicPr>
          <p:nvPr/>
        </p:nvPicPr>
        <p:blipFill>
          <a:blip r:embed="rId6"/>
          <a:stretch>
            <a:fillRect/>
          </a:stretch>
        </p:blipFill>
        <p:spPr>
          <a:xfrm>
            <a:off x="634131" y="4825260"/>
            <a:ext cx="4279767" cy="1362983"/>
          </a:xfrm>
          <a:prstGeom prst="rect">
            <a:avLst/>
          </a:prstGeom>
        </p:spPr>
      </p:pic>
    </p:spTree>
    <p:extLst>
      <p:ext uri="{BB962C8B-B14F-4D97-AF65-F5344CB8AC3E}">
        <p14:creationId xmlns:p14="http://schemas.microsoft.com/office/powerpoint/2010/main" val="137363249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r>
              <a:rPr lang="en-US" dirty="0">
                <a:solidFill>
                  <a:schemeClr val="tx1"/>
                </a:solidFill>
              </a:rPr>
              <a:t> Stereo</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M. Bleyer, et. al. “</a:t>
            </a:r>
            <a:r>
              <a:rPr lang="en-US" sz="1200" b="1" dirty="0" err="1"/>
              <a:t>Patchmatch</a:t>
            </a:r>
            <a:r>
              <a:rPr lang="en-US" sz="1200" b="1" dirty="0"/>
              <a:t> stereo - stereo matching with slanted support windows</a:t>
            </a:r>
            <a:r>
              <a:rPr lang="en-US" sz="1200" dirty="0"/>
              <a:t>”, </a:t>
            </a:r>
            <a:r>
              <a:rPr lang="en-US" sz="1200" i="1" dirty="0"/>
              <a:t>BMVC 2011</a:t>
            </a:r>
          </a:p>
        </p:txBody>
      </p:sp>
      <p:pic>
        <p:nvPicPr>
          <p:cNvPr id="4" name="Picture 3">
            <a:extLst>
              <a:ext uri="{FF2B5EF4-FFF2-40B4-BE49-F238E27FC236}">
                <a16:creationId xmlns:a16="http://schemas.microsoft.com/office/drawing/2014/main" id="{77D15720-D4DF-1245-90CF-EA933D3C4D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200" y="4040690"/>
            <a:ext cx="4263740" cy="1764990"/>
          </a:xfrm>
          <a:prstGeom prst="rect">
            <a:avLst/>
          </a:prstGeom>
        </p:spPr>
      </p:pic>
      <p:sp>
        <p:nvSpPr>
          <p:cNvPr id="9" name="TextBox 8">
            <a:extLst>
              <a:ext uri="{FF2B5EF4-FFF2-40B4-BE49-F238E27FC236}">
                <a16:creationId xmlns:a16="http://schemas.microsoft.com/office/drawing/2014/main" id="{AD1207AA-3BF1-2245-A849-4DA4AB1F2815}"/>
              </a:ext>
            </a:extLst>
          </p:cNvPr>
          <p:cNvSpPr txBox="1"/>
          <p:nvPr/>
        </p:nvSpPr>
        <p:spPr>
          <a:xfrm>
            <a:off x="171276" y="1442075"/>
            <a:ext cx="6871855" cy="233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57128" marR="0" indent="-257128" algn="l" defTabSz="342837" rtl="0" fontAlgn="auto" latinLnBrk="0" hangingPunct="0">
              <a:lnSpc>
                <a:spcPct val="100000"/>
              </a:lnSpc>
              <a:spcBef>
                <a:spcPts val="200"/>
              </a:spcBef>
              <a:spcAft>
                <a:spcPts val="0"/>
              </a:spcAft>
              <a:buClrTx/>
              <a:buSzPct val="100000"/>
              <a:buFont typeface="Arial"/>
              <a:buChar char="•"/>
              <a:tabLst/>
            </a:pPr>
            <a:r>
              <a:rPr kumimoji="0" lang="en-CN" sz="2000" b="0" i="0" u="none" strike="noStrike" cap="none" spc="0" normalizeH="0" baseline="0" dirty="0">
                <a:ln>
                  <a:noFill/>
                </a:ln>
                <a:solidFill>
                  <a:srgbClr val="101D3A"/>
                </a:solidFill>
                <a:effectLst/>
                <a:uFillTx/>
                <a:latin typeface="+mn-lt"/>
                <a:ea typeface="+mn-ea"/>
                <a:cs typeface="+mn-cs"/>
                <a:sym typeface="Helvetica"/>
              </a:rPr>
              <a:t>For Each </a:t>
            </a:r>
            <a:r>
              <a:rPr lang="en-CN" sz="2000" dirty="0"/>
              <a:t>P</a:t>
            </a:r>
            <a:r>
              <a:rPr kumimoji="0" lang="en-CN" sz="2000" b="0" i="0" u="none" strike="noStrike" cap="none" spc="0" normalizeH="0" baseline="0" dirty="0">
                <a:ln>
                  <a:noFill/>
                </a:ln>
                <a:solidFill>
                  <a:srgbClr val="101D3A"/>
                </a:solidFill>
                <a:effectLst/>
                <a:uFillTx/>
                <a:latin typeface="+mn-lt"/>
                <a:ea typeface="+mn-ea"/>
                <a:cs typeface="+mn-cs"/>
                <a:sym typeface="Helvetica"/>
              </a:rPr>
              <a:t>ixel</a:t>
            </a:r>
          </a:p>
          <a:p>
            <a:pPr lvl="1" indent="-257128"/>
            <a:r>
              <a:rPr lang="en-CN" sz="2000" dirty="0"/>
              <a:t>Assign Random Depth and Normal</a:t>
            </a:r>
            <a:endParaRPr kumimoji="0" lang="en-CN" sz="2000" b="0" i="0" u="none" strike="noStrike" cap="none" spc="0" normalizeH="0" baseline="0" dirty="0">
              <a:ln>
                <a:noFill/>
              </a:ln>
              <a:solidFill>
                <a:srgbClr val="101D3A"/>
              </a:solidFill>
              <a:effectLst/>
              <a:uFillTx/>
              <a:latin typeface="+mn-lt"/>
              <a:ea typeface="+mn-ea"/>
              <a:cs typeface="+mn-cs"/>
              <a:sym typeface="Helvetica"/>
            </a:endParaRPr>
          </a:p>
          <a:p>
            <a:pPr marL="257128" marR="0" indent="-257128" algn="l" defTabSz="342837" rtl="0" fontAlgn="auto" latinLnBrk="0" hangingPunct="0">
              <a:lnSpc>
                <a:spcPct val="100000"/>
              </a:lnSpc>
              <a:spcBef>
                <a:spcPts val="200"/>
              </a:spcBef>
              <a:spcAft>
                <a:spcPts val="0"/>
              </a:spcAft>
              <a:buClrTx/>
              <a:buSzPct val="100000"/>
              <a:buFont typeface="Arial"/>
              <a:buChar char="•"/>
              <a:tabLst/>
            </a:pPr>
            <a:r>
              <a:rPr kumimoji="0" lang="en-CN" sz="2000" b="0" i="0" u="none" strike="noStrike" cap="none" spc="0" normalizeH="0" baseline="0" dirty="0">
                <a:ln>
                  <a:noFill/>
                </a:ln>
                <a:solidFill>
                  <a:srgbClr val="101D3A"/>
                </a:solidFill>
                <a:effectLst/>
                <a:uFillTx/>
                <a:latin typeface="+mn-lt"/>
                <a:ea typeface="+mn-ea"/>
                <a:cs typeface="+mn-cs"/>
                <a:sym typeface="Helvetica"/>
              </a:rPr>
              <a:t>For N Iterations</a:t>
            </a:r>
          </a:p>
          <a:p>
            <a:pPr lvl="1" indent="-257128"/>
            <a:r>
              <a:rPr lang="en-CN" sz="2000" dirty="0"/>
              <a:t>For Each Pixel</a:t>
            </a:r>
          </a:p>
          <a:p>
            <a:pPr lvl="2" indent="-257128"/>
            <a:r>
              <a:rPr lang="en-CN" sz="2000" dirty="0"/>
              <a:t>Propagate Depth and Normal From Neighbor</a:t>
            </a:r>
          </a:p>
          <a:p>
            <a:pPr lvl="2" indent="-257128"/>
            <a:r>
              <a:rPr lang="en-CN" sz="2000" dirty="0"/>
              <a:t>Sample New Random Depth and Normal</a:t>
            </a:r>
          </a:p>
          <a:p>
            <a:pPr lvl="2" indent="-257128"/>
            <a:r>
              <a:rPr lang="en-CN" sz="2000" dirty="0"/>
              <a:t>Update Depth</a:t>
            </a:r>
          </a:p>
        </p:txBody>
      </p:sp>
    </p:spTree>
    <p:extLst>
      <p:ext uri="{BB962C8B-B14F-4D97-AF65-F5344CB8AC3E}">
        <p14:creationId xmlns:p14="http://schemas.microsoft.com/office/powerpoint/2010/main" val="4392802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Autonomous driving"/>
          <p:cNvSpPr txBox="1"/>
          <p:nvPr/>
        </p:nvSpPr>
        <p:spPr>
          <a:xfrm>
            <a:off x="788030" y="2973010"/>
            <a:ext cx="1842324" cy="3543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t">
            <a:noAutofit/>
          </a:bodyPr>
          <a:lstStyle>
            <a:lvl1pPr marL="0" indent="0" algn="ctr" defTabSz="914400">
              <a:spcBef>
                <a:spcPts val="0"/>
              </a:spcBef>
              <a:buSzTx/>
              <a:buFontTx/>
              <a:buNone/>
              <a:defRPr sz="1800" b="1">
                <a:solidFill>
                  <a:srgbClr val="000000"/>
                </a:solidFill>
              </a:defRPr>
            </a:lvl1pPr>
          </a:lstStyle>
          <a:p>
            <a:r>
              <a:rPr lang="en-US" dirty="0"/>
              <a:t>UAV</a:t>
            </a:r>
            <a:endParaRPr dirty="0"/>
          </a:p>
        </p:txBody>
      </p:sp>
      <p:sp>
        <p:nvSpPr>
          <p:cNvPr id="466" name="Broad Applications of 3D data"/>
          <p:cNvSpPr txBox="1">
            <a:spLocks noGrp="1"/>
          </p:cNvSpPr>
          <p:nvPr>
            <p:ph type="title"/>
          </p:nvPr>
        </p:nvSpPr>
        <p:spPr>
          <a:prstGeom prst="rect">
            <a:avLst/>
          </a:prstGeom>
        </p:spPr>
        <p:txBody>
          <a:bodyPr/>
          <a:lstStyle>
            <a:lvl1pPr defTabSz="914400">
              <a:lnSpc>
                <a:spcPct val="90000"/>
              </a:lnSpc>
              <a:defRPr>
                <a:solidFill>
                  <a:srgbClr val="000000"/>
                </a:solidFill>
              </a:defRPr>
            </a:lvl1pPr>
          </a:lstStyle>
          <a:p>
            <a:r>
              <a:rPr lang="en-US" dirty="0"/>
              <a:t>Why Does it Matter?</a:t>
            </a:r>
            <a:endParaRPr dirty="0"/>
          </a:p>
        </p:txBody>
      </p:sp>
      <p:sp>
        <p:nvSpPr>
          <p:cNvPr id="467" name="Robotics"/>
          <p:cNvSpPr txBox="1"/>
          <p:nvPr/>
        </p:nvSpPr>
        <p:spPr>
          <a:xfrm>
            <a:off x="3982793" y="3017799"/>
            <a:ext cx="1073499" cy="549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lstStyle>
            <a:lvl1pPr marL="0" indent="0" defTabSz="914400">
              <a:spcBef>
                <a:spcPts val="0"/>
              </a:spcBef>
              <a:buSzTx/>
              <a:buFontTx/>
              <a:buNone/>
              <a:defRPr sz="1800" b="1">
                <a:solidFill>
                  <a:srgbClr val="000000"/>
                </a:solidFill>
              </a:defRPr>
            </a:lvl1pPr>
          </a:lstStyle>
          <a:p>
            <a:r>
              <a:rPr dirty="0"/>
              <a:t>Robotics</a:t>
            </a:r>
          </a:p>
        </p:txBody>
      </p:sp>
      <p:sp>
        <p:nvSpPr>
          <p:cNvPr id="474" name="Augmented  Reality"/>
          <p:cNvSpPr txBox="1"/>
          <p:nvPr/>
        </p:nvSpPr>
        <p:spPr>
          <a:xfrm>
            <a:off x="6151546" y="2989827"/>
            <a:ext cx="1812252" cy="6049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t">
            <a:noAutofit/>
          </a:bodyPr>
          <a:lstStyle>
            <a:lvl1pPr marL="0" indent="0" algn="ctr" defTabSz="914400">
              <a:spcBef>
                <a:spcPts val="0"/>
              </a:spcBef>
              <a:buSzTx/>
              <a:buFontTx/>
              <a:buNone/>
              <a:defRPr sz="1800" b="1">
                <a:solidFill>
                  <a:srgbClr val="000000"/>
                </a:solidFill>
              </a:defRPr>
            </a:lvl1pPr>
          </a:lstStyle>
          <a:p>
            <a:r>
              <a:rPr dirty="0"/>
              <a:t>Augmented  Reality</a:t>
            </a:r>
          </a:p>
        </p:txBody>
      </p:sp>
      <p:pic>
        <p:nvPicPr>
          <p:cNvPr id="2" name="Picture 1">
            <a:extLst>
              <a:ext uri="{FF2B5EF4-FFF2-40B4-BE49-F238E27FC236}">
                <a16:creationId xmlns:a16="http://schemas.microsoft.com/office/drawing/2014/main" id="{63A016FA-1D3D-CA42-8DA4-2AD186DF7B29}"/>
              </a:ext>
            </a:extLst>
          </p:cNvPr>
          <p:cNvPicPr>
            <a:picLocks noChangeAspect="1"/>
          </p:cNvPicPr>
          <p:nvPr/>
        </p:nvPicPr>
        <p:blipFill>
          <a:blip r:embed="rId3"/>
          <a:stretch>
            <a:fillRect/>
          </a:stretch>
        </p:blipFill>
        <p:spPr>
          <a:xfrm>
            <a:off x="604292" y="1200094"/>
            <a:ext cx="2209800" cy="1714500"/>
          </a:xfrm>
          <a:prstGeom prst="rect">
            <a:avLst/>
          </a:prstGeom>
        </p:spPr>
      </p:pic>
      <p:pic>
        <p:nvPicPr>
          <p:cNvPr id="4" name="Picture 3">
            <a:extLst>
              <a:ext uri="{FF2B5EF4-FFF2-40B4-BE49-F238E27FC236}">
                <a16:creationId xmlns:a16="http://schemas.microsoft.com/office/drawing/2014/main" id="{266CA554-0A9F-3644-81DF-4E3AC3B7F88A}"/>
              </a:ext>
            </a:extLst>
          </p:cNvPr>
          <p:cNvPicPr>
            <a:picLocks noChangeAspect="1"/>
          </p:cNvPicPr>
          <p:nvPr/>
        </p:nvPicPr>
        <p:blipFill>
          <a:blip r:embed="rId4"/>
          <a:stretch>
            <a:fillRect/>
          </a:stretch>
        </p:blipFill>
        <p:spPr>
          <a:xfrm>
            <a:off x="3613302" y="1160528"/>
            <a:ext cx="1812482" cy="1812482"/>
          </a:xfrm>
          <a:prstGeom prst="rect">
            <a:avLst/>
          </a:prstGeom>
        </p:spPr>
      </p:pic>
      <p:pic>
        <p:nvPicPr>
          <p:cNvPr id="5" name="Picture 4">
            <a:extLst>
              <a:ext uri="{FF2B5EF4-FFF2-40B4-BE49-F238E27FC236}">
                <a16:creationId xmlns:a16="http://schemas.microsoft.com/office/drawing/2014/main" id="{B1307292-26FB-7145-9E7E-A89B56486DA0}"/>
              </a:ext>
            </a:extLst>
          </p:cNvPr>
          <p:cNvPicPr>
            <a:picLocks noChangeAspect="1"/>
          </p:cNvPicPr>
          <p:nvPr/>
        </p:nvPicPr>
        <p:blipFill>
          <a:blip r:embed="rId5"/>
          <a:stretch>
            <a:fillRect/>
          </a:stretch>
        </p:blipFill>
        <p:spPr>
          <a:xfrm>
            <a:off x="6041256" y="1160528"/>
            <a:ext cx="2106280" cy="1835473"/>
          </a:xfrm>
          <a:prstGeom prst="rect">
            <a:avLst/>
          </a:prstGeom>
        </p:spPr>
      </p:pic>
      <p:sp>
        <p:nvSpPr>
          <p:cNvPr id="10" name="TextBox 9">
            <a:extLst>
              <a:ext uri="{FF2B5EF4-FFF2-40B4-BE49-F238E27FC236}">
                <a16:creationId xmlns:a16="http://schemas.microsoft.com/office/drawing/2014/main" id="{7BE66FD2-6532-1E46-8868-3F5284E25CF2}"/>
              </a:ext>
            </a:extLst>
          </p:cNvPr>
          <p:cNvSpPr txBox="1"/>
          <p:nvPr/>
        </p:nvSpPr>
        <p:spPr>
          <a:xfrm>
            <a:off x="625558" y="3943407"/>
            <a:ext cx="8518442"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b="1" dirty="0"/>
              <a:t>Goal: Sensing 3D Geometry </a:t>
            </a:r>
            <a:endParaRPr lang="en-US"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r>
              <a:rPr lang="en-US" dirty="0">
                <a:solidFill>
                  <a:schemeClr val="tx1"/>
                </a:solidFill>
              </a:rPr>
              <a:t> Stereo</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278613"/>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M. Bleyer, et. al. “</a:t>
            </a:r>
            <a:r>
              <a:rPr lang="en-US" sz="1200" b="1" dirty="0" err="1"/>
              <a:t>Patchmatch</a:t>
            </a:r>
            <a:r>
              <a:rPr lang="en-US" sz="1200" b="1" dirty="0"/>
              <a:t> stereo - stereo matching with slanted support windows</a:t>
            </a:r>
            <a:r>
              <a:rPr lang="en-US" sz="1200" dirty="0"/>
              <a:t>”, </a:t>
            </a:r>
            <a:r>
              <a:rPr lang="en-US" sz="1200" i="1" dirty="0"/>
              <a:t>BMVC 2011</a:t>
            </a:r>
          </a:p>
        </p:txBody>
      </p:sp>
      <p:sp>
        <p:nvSpPr>
          <p:cNvPr id="9" name="TextBox 8">
            <a:extLst>
              <a:ext uri="{FF2B5EF4-FFF2-40B4-BE49-F238E27FC236}">
                <a16:creationId xmlns:a16="http://schemas.microsoft.com/office/drawing/2014/main" id="{AD1207AA-3BF1-2245-A849-4DA4AB1F2815}"/>
              </a:ext>
            </a:extLst>
          </p:cNvPr>
          <p:cNvSpPr txBox="1"/>
          <p:nvPr/>
        </p:nvSpPr>
        <p:spPr>
          <a:xfrm>
            <a:off x="171276" y="1442075"/>
            <a:ext cx="6871855" cy="233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57128" marR="0" indent="-257128" algn="l" defTabSz="342837" rtl="0" fontAlgn="auto" latinLnBrk="0" hangingPunct="0">
              <a:lnSpc>
                <a:spcPct val="100000"/>
              </a:lnSpc>
              <a:spcBef>
                <a:spcPts val="200"/>
              </a:spcBef>
              <a:spcAft>
                <a:spcPts val="0"/>
              </a:spcAft>
              <a:buClrTx/>
              <a:buSzPct val="100000"/>
              <a:buFont typeface="Arial"/>
              <a:buChar char="•"/>
              <a:tabLst/>
            </a:pPr>
            <a:r>
              <a:rPr kumimoji="0" lang="en-CN" sz="2000" b="0" i="0" u="none" strike="noStrike" cap="none" spc="0" normalizeH="0" baseline="0" dirty="0">
                <a:ln>
                  <a:noFill/>
                </a:ln>
                <a:solidFill>
                  <a:srgbClr val="101D3A"/>
                </a:solidFill>
                <a:effectLst/>
                <a:uFillTx/>
                <a:latin typeface="+mn-lt"/>
                <a:ea typeface="+mn-ea"/>
                <a:cs typeface="+mn-cs"/>
                <a:sym typeface="Helvetica"/>
              </a:rPr>
              <a:t>For Each </a:t>
            </a:r>
            <a:r>
              <a:rPr lang="en-CN" sz="2000" dirty="0"/>
              <a:t>P</a:t>
            </a:r>
            <a:r>
              <a:rPr kumimoji="0" lang="en-CN" sz="2000" b="0" i="0" u="none" strike="noStrike" cap="none" spc="0" normalizeH="0" baseline="0" dirty="0">
                <a:ln>
                  <a:noFill/>
                </a:ln>
                <a:solidFill>
                  <a:srgbClr val="101D3A"/>
                </a:solidFill>
                <a:effectLst/>
                <a:uFillTx/>
                <a:latin typeface="+mn-lt"/>
                <a:ea typeface="+mn-ea"/>
                <a:cs typeface="+mn-cs"/>
                <a:sym typeface="Helvetica"/>
              </a:rPr>
              <a:t>ixel</a:t>
            </a:r>
          </a:p>
          <a:p>
            <a:pPr lvl="1" indent="-257128"/>
            <a:r>
              <a:rPr lang="en-CN" sz="2000" dirty="0"/>
              <a:t>Assign Random Depth and Normal</a:t>
            </a:r>
            <a:endParaRPr kumimoji="0" lang="en-CN" sz="2000" b="0" i="0" u="none" strike="noStrike" cap="none" spc="0" normalizeH="0" baseline="0" dirty="0">
              <a:ln>
                <a:noFill/>
              </a:ln>
              <a:solidFill>
                <a:srgbClr val="101D3A"/>
              </a:solidFill>
              <a:effectLst/>
              <a:uFillTx/>
              <a:latin typeface="+mn-lt"/>
              <a:ea typeface="+mn-ea"/>
              <a:cs typeface="+mn-cs"/>
              <a:sym typeface="Helvetica"/>
            </a:endParaRPr>
          </a:p>
          <a:p>
            <a:pPr marL="257128" marR="0" indent="-257128" algn="l" defTabSz="342837" rtl="0" fontAlgn="auto" latinLnBrk="0" hangingPunct="0">
              <a:lnSpc>
                <a:spcPct val="100000"/>
              </a:lnSpc>
              <a:spcBef>
                <a:spcPts val="200"/>
              </a:spcBef>
              <a:spcAft>
                <a:spcPts val="0"/>
              </a:spcAft>
              <a:buClrTx/>
              <a:buSzPct val="100000"/>
              <a:buFont typeface="Arial"/>
              <a:buChar char="•"/>
              <a:tabLst/>
            </a:pPr>
            <a:r>
              <a:rPr kumimoji="0" lang="en-CN" sz="2000" b="0" i="0" u="none" strike="noStrike" cap="none" spc="0" normalizeH="0" baseline="0" dirty="0">
                <a:ln>
                  <a:noFill/>
                </a:ln>
                <a:solidFill>
                  <a:srgbClr val="101D3A"/>
                </a:solidFill>
                <a:effectLst/>
                <a:uFillTx/>
                <a:latin typeface="+mn-lt"/>
                <a:ea typeface="+mn-ea"/>
                <a:cs typeface="+mn-cs"/>
                <a:sym typeface="Helvetica"/>
              </a:rPr>
              <a:t>For N Iterations</a:t>
            </a:r>
          </a:p>
          <a:p>
            <a:pPr lvl="1" indent="-257128"/>
            <a:r>
              <a:rPr lang="en-CN" sz="2000" dirty="0"/>
              <a:t>For Each Pixel</a:t>
            </a:r>
          </a:p>
          <a:p>
            <a:pPr lvl="2" indent="-257128"/>
            <a:r>
              <a:rPr lang="en-CN" sz="2000" dirty="0">
                <a:solidFill>
                  <a:srgbClr val="C00000"/>
                </a:solidFill>
              </a:rPr>
              <a:t>Propagate Depth and Normal From Neighbor</a:t>
            </a:r>
          </a:p>
          <a:p>
            <a:pPr lvl="2" indent="-257128"/>
            <a:r>
              <a:rPr lang="en-CN" sz="2000" dirty="0"/>
              <a:t>Sample New Random Depth and Normal</a:t>
            </a:r>
          </a:p>
          <a:p>
            <a:pPr lvl="2" indent="-257128"/>
            <a:r>
              <a:rPr lang="en-CN" sz="2000" dirty="0"/>
              <a:t>Update Depth</a:t>
            </a:r>
          </a:p>
        </p:txBody>
      </p:sp>
      <p:pic>
        <p:nvPicPr>
          <p:cNvPr id="6" name="Picture 5">
            <a:extLst>
              <a:ext uri="{FF2B5EF4-FFF2-40B4-BE49-F238E27FC236}">
                <a16:creationId xmlns:a16="http://schemas.microsoft.com/office/drawing/2014/main" id="{BB925193-E6E5-9745-9B23-0E6F2BA9E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023" y="2718317"/>
            <a:ext cx="3060700" cy="3403600"/>
          </a:xfrm>
          <a:prstGeom prst="rect">
            <a:avLst/>
          </a:prstGeom>
        </p:spPr>
      </p:pic>
      <p:pic>
        <p:nvPicPr>
          <p:cNvPr id="7" name="Picture 6">
            <a:extLst>
              <a:ext uri="{FF2B5EF4-FFF2-40B4-BE49-F238E27FC236}">
                <a16:creationId xmlns:a16="http://schemas.microsoft.com/office/drawing/2014/main" id="{E5AB153E-B870-E94F-89AE-6F8A5F3F1D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 y="4040690"/>
            <a:ext cx="4263740" cy="1764990"/>
          </a:xfrm>
          <a:prstGeom prst="rect">
            <a:avLst/>
          </a:prstGeom>
        </p:spPr>
      </p:pic>
    </p:spTree>
    <p:extLst>
      <p:ext uri="{BB962C8B-B14F-4D97-AF65-F5344CB8AC3E}">
        <p14:creationId xmlns:p14="http://schemas.microsoft.com/office/powerpoint/2010/main" val="166481994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r>
              <a:rPr lang="en-US" dirty="0">
                <a:solidFill>
                  <a:schemeClr val="tx1"/>
                </a:solidFill>
              </a:rPr>
              <a:t> Stereo</a:t>
            </a:r>
            <a:endParaRPr dirty="0"/>
          </a:p>
        </p:txBody>
      </p:sp>
      <p:sp>
        <p:nvSpPr>
          <p:cNvPr id="9" name="TextBox 8">
            <a:extLst>
              <a:ext uri="{FF2B5EF4-FFF2-40B4-BE49-F238E27FC236}">
                <a16:creationId xmlns:a16="http://schemas.microsoft.com/office/drawing/2014/main" id="{AD1207AA-3BF1-2245-A849-4DA4AB1F2815}"/>
              </a:ext>
            </a:extLst>
          </p:cNvPr>
          <p:cNvSpPr txBox="1"/>
          <p:nvPr/>
        </p:nvSpPr>
        <p:spPr>
          <a:xfrm>
            <a:off x="171276" y="1442075"/>
            <a:ext cx="6871855" cy="2333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57128" marR="0" indent="-257128" algn="l" defTabSz="342837" rtl="0" fontAlgn="auto" latinLnBrk="0" hangingPunct="0">
              <a:lnSpc>
                <a:spcPct val="100000"/>
              </a:lnSpc>
              <a:spcBef>
                <a:spcPts val="200"/>
              </a:spcBef>
              <a:spcAft>
                <a:spcPts val="0"/>
              </a:spcAft>
              <a:buClrTx/>
              <a:buSzPct val="100000"/>
              <a:buFont typeface="Arial"/>
              <a:buChar char="•"/>
              <a:tabLst/>
            </a:pPr>
            <a:r>
              <a:rPr kumimoji="0" lang="en-CN" sz="2000" b="0" i="0" u="none" strike="noStrike" cap="none" spc="0" normalizeH="0" baseline="0" dirty="0">
                <a:ln>
                  <a:noFill/>
                </a:ln>
                <a:solidFill>
                  <a:srgbClr val="101D3A"/>
                </a:solidFill>
                <a:effectLst/>
                <a:uFillTx/>
                <a:latin typeface="+mn-lt"/>
                <a:ea typeface="+mn-ea"/>
                <a:cs typeface="+mn-cs"/>
                <a:sym typeface="Helvetica"/>
              </a:rPr>
              <a:t>For Each </a:t>
            </a:r>
            <a:r>
              <a:rPr lang="en-CN" sz="2000" dirty="0"/>
              <a:t>P</a:t>
            </a:r>
            <a:r>
              <a:rPr kumimoji="0" lang="en-CN" sz="2000" b="0" i="0" u="none" strike="noStrike" cap="none" spc="0" normalizeH="0" baseline="0" dirty="0">
                <a:ln>
                  <a:noFill/>
                </a:ln>
                <a:solidFill>
                  <a:srgbClr val="101D3A"/>
                </a:solidFill>
                <a:effectLst/>
                <a:uFillTx/>
                <a:latin typeface="+mn-lt"/>
                <a:ea typeface="+mn-ea"/>
                <a:cs typeface="+mn-cs"/>
                <a:sym typeface="Helvetica"/>
              </a:rPr>
              <a:t>ixel</a:t>
            </a:r>
          </a:p>
          <a:p>
            <a:pPr lvl="1" indent="-257128"/>
            <a:r>
              <a:rPr lang="en-CN" sz="2000" dirty="0"/>
              <a:t>Assign Random Depth and Normal</a:t>
            </a:r>
            <a:endParaRPr kumimoji="0" lang="en-CN" sz="2000" b="0" i="0" u="none" strike="noStrike" cap="none" spc="0" normalizeH="0" baseline="0" dirty="0">
              <a:ln>
                <a:noFill/>
              </a:ln>
              <a:solidFill>
                <a:srgbClr val="101D3A"/>
              </a:solidFill>
              <a:effectLst/>
              <a:uFillTx/>
              <a:latin typeface="+mn-lt"/>
              <a:ea typeface="+mn-ea"/>
              <a:cs typeface="+mn-cs"/>
              <a:sym typeface="Helvetica"/>
            </a:endParaRPr>
          </a:p>
          <a:p>
            <a:pPr marL="257128" marR="0" indent="-257128" algn="l" defTabSz="342837" rtl="0" fontAlgn="auto" latinLnBrk="0" hangingPunct="0">
              <a:lnSpc>
                <a:spcPct val="100000"/>
              </a:lnSpc>
              <a:spcBef>
                <a:spcPts val="200"/>
              </a:spcBef>
              <a:spcAft>
                <a:spcPts val="0"/>
              </a:spcAft>
              <a:buClrTx/>
              <a:buSzPct val="100000"/>
              <a:buFont typeface="Arial"/>
              <a:buChar char="•"/>
              <a:tabLst/>
            </a:pPr>
            <a:r>
              <a:rPr kumimoji="0" lang="en-CN" sz="2000" b="0" i="0" u="none" strike="noStrike" cap="none" spc="0" normalizeH="0" baseline="0" dirty="0">
                <a:ln>
                  <a:noFill/>
                </a:ln>
                <a:solidFill>
                  <a:srgbClr val="101D3A"/>
                </a:solidFill>
                <a:effectLst/>
                <a:uFillTx/>
                <a:latin typeface="+mn-lt"/>
                <a:ea typeface="+mn-ea"/>
                <a:cs typeface="+mn-cs"/>
                <a:sym typeface="Helvetica"/>
              </a:rPr>
              <a:t>For N Iterations</a:t>
            </a:r>
          </a:p>
          <a:p>
            <a:pPr lvl="1" indent="-257128"/>
            <a:r>
              <a:rPr lang="en-CN" sz="2000" dirty="0"/>
              <a:t>For Each Pixel</a:t>
            </a:r>
          </a:p>
          <a:p>
            <a:pPr lvl="2" indent="-257128"/>
            <a:r>
              <a:rPr lang="en-CN" sz="2000" dirty="0">
                <a:solidFill>
                  <a:srgbClr val="C00000"/>
                </a:solidFill>
              </a:rPr>
              <a:t>Propagate Depth and Normal From Neighbor</a:t>
            </a:r>
          </a:p>
          <a:p>
            <a:pPr lvl="2" indent="-257128"/>
            <a:r>
              <a:rPr lang="en-CN" sz="2000" dirty="0"/>
              <a:t>Sample New Random Depth and Normal</a:t>
            </a:r>
          </a:p>
          <a:p>
            <a:pPr lvl="2" indent="-257128"/>
            <a:r>
              <a:rPr lang="en-CN" sz="2000" dirty="0"/>
              <a:t>Update Depth</a:t>
            </a:r>
          </a:p>
        </p:txBody>
      </p:sp>
      <p:pic>
        <p:nvPicPr>
          <p:cNvPr id="8" name="Picture 7">
            <a:extLst>
              <a:ext uri="{FF2B5EF4-FFF2-40B4-BE49-F238E27FC236}">
                <a16:creationId xmlns:a16="http://schemas.microsoft.com/office/drawing/2014/main" id="{6E2FAB53-5D28-974B-AE01-95082C54A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893" y="2718317"/>
            <a:ext cx="2895600" cy="3403600"/>
          </a:xfrm>
          <a:prstGeom prst="rect">
            <a:avLst/>
          </a:prstGeom>
        </p:spPr>
      </p:pic>
      <p:sp>
        <p:nvSpPr>
          <p:cNvPr id="10" name="Rectangle 9">
            <a:extLst>
              <a:ext uri="{FF2B5EF4-FFF2-40B4-BE49-F238E27FC236}">
                <a16:creationId xmlns:a16="http://schemas.microsoft.com/office/drawing/2014/main" id="{92F63F78-4A35-CF43-9731-5FC432E10560}"/>
              </a:ext>
            </a:extLst>
          </p:cNvPr>
          <p:cNvSpPr/>
          <p:nvPr/>
        </p:nvSpPr>
        <p:spPr>
          <a:xfrm>
            <a:off x="171276" y="6398274"/>
            <a:ext cx="8515524" cy="276999"/>
          </a:xfrm>
          <a:prstGeom prst="rect">
            <a:avLst/>
          </a:prstGeom>
        </p:spPr>
        <p:txBody>
          <a:bodyPr wrap="square">
            <a:spAutoFit/>
          </a:bodyPr>
          <a:lstStyle/>
          <a:p>
            <a:pPr marL="0" lvl="0" indent="0">
              <a:buNone/>
              <a:defRPr/>
            </a:pPr>
            <a:r>
              <a:rPr lang="en-US" sz="1200" dirty="0"/>
              <a:t>J. L. </a:t>
            </a:r>
            <a:r>
              <a:rPr lang="en-US" sz="1200" dirty="0" err="1"/>
              <a:t>Schönberger</a:t>
            </a:r>
            <a:r>
              <a:rPr lang="en-US" sz="1200" dirty="0"/>
              <a:t>, et. al. “</a:t>
            </a:r>
            <a:r>
              <a:rPr lang="en-US" sz="1200" b="1" dirty="0"/>
              <a:t>Pixelwise View Selection for Unstructured Multi-View Stereo</a:t>
            </a:r>
            <a:r>
              <a:rPr lang="en-US" sz="1200" dirty="0"/>
              <a:t>”, </a:t>
            </a:r>
            <a:r>
              <a:rPr lang="en-US" sz="1200" i="1" dirty="0"/>
              <a:t>ECCV 2016</a:t>
            </a:r>
            <a:r>
              <a:rPr lang="en-US" sz="1200" dirty="0"/>
              <a:t> </a:t>
            </a:r>
            <a:endParaRPr lang="en-US" sz="200" dirty="0"/>
          </a:p>
        </p:txBody>
      </p:sp>
      <p:pic>
        <p:nvPicPr>
          <p:cNvPr id="12" name="Picture 11">
            <a:extLst>
              <a:ext uri="{FF2B5EF4-FFF2-40B4-BE49-F238E27FC236}">
                <a16:creationId xmlns:a16="http://schemas.microsoft.com/office/drawing/2014/main" id="{8A8A0BA0-4FBB-B94A-939E-6D9D79E853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7200" y="4040690"/>
            <a:ext cx="4263740" cy="1764990"/>
          </a:xfrm>
          <a:prstGeom prst="rect">
            <a:avLst/>
          </a:prstGeom>
        </p:spPr>
      </p:pic>
    </p:spTree>
    <p:extLst>
      <p:ext uri="{BB962C8B-B14F-4D97-AF65-F5344CB8AC3E}">
        <p14:creationId xmlns:p14="http://schemas.microsoft.com/office/powerpoint/2010/main" val="2235517540"/>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Summary</a:t>
            </a:r>
            <a:endParaRPr dirty="0"/>
          </a:p>
        </p:txBody>
      </p:sp>
      <p:sp>
        <p:nvSpPr>
          <p:cNvPr id="484" name="Multi-view Geometry: Physics based"/>
          <p:cNvSpPr txBox="1"/>
          <p:nvPr/>
        </p:nvSpPr>
        <p:spPr>
          <a:xfrm>
            <a:off x="657188" y="1774701"/>
            <a:ext cx="8229600" cy="27905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sz="2800" b="1" dirty="0">
                <a:solidFill>
                  <a:schemeClr val="tx1"/>
                </a:solidFill>
              </a:rPr>
              <a:t>Problem Definition: </a:t>
            </a:r>
          </a:p>
          <a:p>
            <a:pPr marL="1149998" lvl="1" indent="-342900">
              <a:buFont typeface="Arial" panose="020B0604020202020204" pitchFamily="34" charset="0"/>
              <a:buChar char="•"/>
            </a:pPr>
            <a:r>
              <a:rPr lang="en-US" sz="3000" b="1" dirty="0">
                <a:solidFill>
                  <a:schemeClr val="tx1"/>
                </a:solidFill>
              </a:rPr>
              <a:t>Finding a “good” slanted support plane at each pixel. </a:t>
            </a:r>
            <a:endParaRPr lang="en-US" sz="3400" b="1" dirty="0">
              <a:solidFill>
                <a:schemeClr val="tx1"/>
              </a:solidFill>
            </a:endParaRPr>
          </a:p>
          <a:p>
            <a:pPr marL="342900" indent="-342900">
              <a:buFont typeface="Arial" panose="020B0604020202020204" pitchFamily="34" charset="0"/>
              <a:buChar char="•"/>
            </a:pPr>
            <a:endParaRPr lang="en-US" sz="2800" dirty="0">
              <a:solidFill>
                <a:schemeClr val="tx1"/>
              </a:solidFill>
            </a:endParaRPr>
          </a:p>
          <a:p>
            <a:pPr marL="342900" indent="-342900">
              <a:buFont typeface="Arial" panose="020B0604020202020204" pitchFamily="34" charset="0"/>
              <a:buChar char="•"/>
            </a:pPr>
            <a:r>
              <a:rPr lang="en-US" sz="2800" b="1" dirty="0">
                <a:solidFill>
                  <a:schemeClr val="tx1"/>
                </a:solidFill>
              </a:rPr>
              <a:t>The difference with vanilla </a:t>
            </a:r>
            <a:r>
              <a:rPr lang="en-US" sz="2800" b="1" dirty="0" err="1">
                <a:solidFill>
                  <a:schemeClr val="tx1"/>
                </a:solidFill>
              </a:rPr>
              <a:t>PatchMatch</a:t>
            </a:r>
            <a:endParaRPr lang="en-US" sz="2800" b="1" dirty="0">
              <a:solidFill>
                <a:schemeClr val="tx1"/>
              </a:solidFill>
            </a:endParaRPr>
          </a:p>
          <a:p>
            <a:pPr marL="1149998" lvl="1" indent="-342900">
              <a:buFont typeface="Arial" panose="020B0604020202020204" pitchFamily="34" charset="0"/>
              <a:buChar char="•"/>
            </a:pPr>
            <a:r>
              <a:rPr lang="en-US" sz="2800" b="1" dirty="0">
                <a:solidFill>
                  <a:schemeClr val="tx1"/>
                </a:solidFill>
              </a:rPr>
              <a:t>(offset) -&gt; (depth, normal)</a:t>
            </a:r>
          </a:p>
        </p:txBody>
      </p:sp>
    </p:spTree>
    <p:extLst>
      <p:ext uri="{BB962C8B-B14F-4D97-AF65-F5344CB8AC3E}">
        <p14:creationId xmlns:p14="http://schemas.microsoft.com/office/powerpoint/2010/main" val="189069504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Multi-View CNN"/>
          <p:cNvSpPr>
            <a:spLocks noGrp="1"/>
          </p:cNvSpPr>
          <p:nvPr>
            <p:ph type="body" idx="13"/>
          </p:nvPr>
        </p:nvSpPr>
        <p:spPr>
          <a:xfrm>
            <a:off x="0" y="2714320"/>
            <a:ext cx="9143999" cy="1429359"/>
          </a:xfrm>
          <a:prstGeom prst="rect">
            <a:avLst/>
          </a:prstGeom>
        </p:spPr>
        <p:txBody>
          <a:bodyPr/>
          <a:lstStyle/>
          <a:p>
            <a:r>
              <a:rPr lang="en-US" dirty="0">
                <a:solidFill>
                  <a:schemeClr val="tx1"/>
                </a:solidFill>
              </a:rPr>
              <a:t>View Selection</a:t>
            </a:r>
          </a:p>
        </p:txBody>
      </p:sp>
    </p:spTree>
    <p:extLst>
      <p:ext uri="{BB962C8B-B14F-4D97-AF65-F5344CB8AC3E}">
        <p14:creationId xmlns:p14="http://schemas.microsoft.com/office/powerpoint/2010/main" val="336363629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3DD9622-4E47-8F4C-B441-DC8CFFE5C79A}"/>
              </a:ext>
            </a:extLst>
          </p:cNvPr>
          <p:cNvSpPr/>
          <p:nvPr/>
        </p:nvSpPr>
        <p:spPr>
          <a:xfrm>
            <a:off x="300625" y="927138"/>
            <a:ext cx="8562959" cy="1327547"/>
          </a:xfrm>
          <a:prstGeom prst="round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2262" name="In general,…"/>
          <p:cNvSpPr txBox="1">
            <a:spLocks noGrp="1"/>
          </p:cNvSpPr>
          <p:nvPr>
            <p:ph type="body" idx="1"/>
          </p:nvPr>
        </p:nvSpPr>
        <p:spPr>
          <a:xfrm>
            <a:off x="457200" y="1014821"/>
            <a:ext cx="8406384" cy="2160180"/>
          </a:xfrm>
          <a:prstGeom prst="rect">
            <a:avLst/>
          </a:prstGeom>
        </p:spPr>
        <p:txBody>
          <a:bodyPr/>
          <a:lstStyle/>
          <a:p>
            <a:r>
              <a:rPr lang="en-US" dirty="0"/>
              <a:t>Step 1: </a:t>
            </a:r>
            <a:r>
              <a:rPr lang="en-US" altLang="ja-JP" dirty="0"/>
              <a:t>Source view selection</a:t>
            </a:r>
            <a:endParaRPr lang="ja-JP" altLang="en-US"/>
          </a:p>
          <a:p>
            <a:endParaRPr lang="en-US" dirty="0"/>
          </a:p>
          <a:p>
            <a:r>
              <a:rPr lang="en-CN" dirty="0"/>
              <a:t>Step 2: </a:t>
            </a:r>
            <a:r>
              <a:rPr lang="en-US" dirty="0"/>
              <a:t>D</a:t>
            </a:r>
            <a:r>
              <a:rPr lang="en-US" altLang="ja-JP" dirty="0"/>
              <a:t>epth-map computation</a:t>
            </a:r>
            <a:br>
              <a:rPr lang="ja-JP" altLang="en-US"/>
            </a:br>
            <a:endParaRPr lang="ja-JP" altLang="en-US"/>
          </a:p>
          <a:p>
            <a:r>
              <a:rPr lang="en-US" dirty="0"/>
              <a:t>Step 3: Depth-map merging</a:t>
            </a:r>
            <a:endParaRPr lang="ja-JP" altLang="en-US"/>
          </a:p>
        </p:txBody>
      </p:sp>
      <p:sp>
        <p:nvSpPr>
          <p:cNvPr id="5" name="Up Arrow 4">
            <a:extLst>
              <a:ext uri="{FF2B5EF4-FFF2-40B4-BE49-F238E27FC236}">
                <a16:creationId xmlns:a16="http://schemas.microsoft.com/office/drawing/2014/main" id="{80DF3353-5D9B-7C48-BD47-E0950583B4C4}"/>
              </a:ext>
            </a:extLst>
          </p:cNvPr>
          <p:cNvSpPr/>
          <p:nvPr/>
        </p:nvSpPr>
        <p:spPr>
          <a:xfrm>
            <a:off x="6200384" y="2342367"/>
            <a:ext cx="300624" cy="588724"/>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6" name="Rounded Rectangle 5">
            <a:extLst>
              <a:ext uri="{FF2B5EF4-FFF2-40B4-BE49-F238E27FC236}">
                <a16:creationId xmlns:a16="http://schemas.microsoft.com/office/drawing/2014/main" id="{225DDDA4-EAEA-4449-ACAD-681C927C9230}"/>
              </a:ext>
            </a:extLst>
          </p:cNvPr>
          <p:cNvSpPr/>
          <p:nvPr/>
        </p:nvSpPr>
        <p:spPr>
          <a:xfrm>
            <a:off x="5423770" y="2996513"/>
            <a:ext cx="3263030" cy="1021554"/>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464749"/>
                </a:solidFill>
                <a:effectLst/>
                <a:uFillTx/>
                <a:latin typeface="Cambria"/>
                <a:ea typeface="Cambria"/>
                <a:cs typeface="Cambria"/>
                <a:sym typeface="Cambria"/>
              </a:rPr>
              <a:t>Key steps: </a:t>
            </a:r>
          </a:p>
          <a:p>
            <a:pPr marL="0" marR="0" indent="0" algn="l" defTabSz="457132" rtl="0" fontAlgn="auto" latinLnBrk="0" hangingPunct="0">
              <a:lnSpc>
                <a:spcPct val="100000"/>
              </a:lnSpc>
              <a:spcBef>
                <a:spcPts val="0"/>
              </a:spcBef>
              <a:spcAft>
                <a:spcPts val="0"/>
              </a:spcAft>
              <a:buClrTx/>
              <a:buSzTx/>
              <a:buFontTx/>
              <a:buNone/>
              <a:tabLst/>
            </a:pPr>
            <a:r>
              <a:rPr lang="en-CN" sz="1800" dirty="0">
                <a:solidFill>
                  <a:srgbClr val="C00000"/>
                </a:solidFill>
                <a:latin typeface="Cambria"/>
                <a:ea typeface="Cambria"/>
                <a:cs typeface="Cambria"/>
                <a:sym typeface="Cambria"/>
              </a:rPr>
              <a:t>1.How to chose source images</a:t>
            </a:r>
            <a:endParaRPr kumimoji="0" lang="en-CN" sz="1800" b="0" i="0" u="none" strike="noStrike" cap="none" spc="0" normalizeH="0" baseline="0" dirty="0">
              <a:ln>
                <a:noFill/>
              </a:ln>
              <a:solidFill>
                <a:srgbClr val="C00000"/>
              </a:solidFill>
              <a:effectLst/>
              <a:uFillTx/>
              <a:latin typeface="Cambria"/>
              <a:ea typeface="Cambria"/>
              <a:cs typeface="Cambria"/>
              <a:sym typeface="Cambria"/>
            </a:endParaRPr>
          </a:p>
          <a:p>
            <a:pPr marL="0" marR="0" indent="0" algn="l" defTabSz="457132" rtl="0" fontAlgn="auto" latinLnBrk="0" hangingPunct="0">
              <a:lnSpc>
                <a:spcPct val="100000"/>
              </a:lnSpc>
              <a:spcBef>
                <a:spcPts val="0"/>
              </a:spcBef>
              <a:spcAft>
                <a:spcPts val="0"/>
              </a:spcAft>
              <a:buClrTx/>
              <a:buSzTx/>
              <a:buFontTx/>
              <a:buNone/>
              <a:tabLst/>
            </a:pPr>
            <a:r>
              <a:rPr lang="en-CN" sz="1800" dirty="0">
                <a:solidFill>
                  <a:schemeClr val="tx1"/>
                </a:solidFill>
                <a:latin typeface="Cambria"/>
                <a:ea typeface="Cambria"/>
                <a:cs typeface="Cambria"/>
                <a:sym typeface="Cambria"/>
              </a:rPr>
              <a:t>2</a:t>
            </a:r>
            <a:r>
              <a:rPr kumimoji="0" lang="en-CN" sz="1800" b="0" i="0" u="none" strike="noStrike" cap="none" spc="0" normalizeH="0" baseline="0" dirty="0">
                <a:ln>
                  <a:noFill/>
                </a:ln>
                <a:solidFill>
                  <a:schemeClr val="tx1"/>
                </a:solidFill>
                <a:effectLst/>
                <a:uFillTx/>
                <a:latin typeface="Cambria"/>
                <a:ea typeface="Cambria"/>
                <a:cs typeface="Cambria"/>
                <a:sym typeface="Cambria"/>
              </a:rPr>
              <a:t>.How to compute depth map</a:t>
            </a:r>
          </a:p>
        </p:txBody>
      </p:sp>
      <p:pic>
        <p:nvPicPr>
          <p:cNvPr id="7" name="Picture 6">
            <a:extLst>
              <a:ext uri="{FF2B5EF4-FFF2-40B4-BE49-F238E27FC236}">
                <a16:creationId xmlns:a16="http://schemas.microsoft.com/office/drawing/2014/main" id="{7B34B9BF-6D24-8F4D-B06C-883797EC719D}"/>
              </a:ext>
            </a:extLst>
          </p:cNvPr>
          <p:cNvPicPr>
            <a:picLocks noChangeAspect="1"/>
          </p:cNvPicPr>
          <p:nvPr/>
        </p:nvPicPr>
        <p:blipFill>
          <a:blip r:embed="rId3"/>
          <a:stretch>
            <a:fillRect/>
          </a:stretch>
        </p:blipFill>
        <p:spPr>
          <a:xfrm>
            <a:off x="671286" y="4222988"/>
            <a:ext cx="2903187" cy="2343446"/>
          </a:xfrm>
          <a:prstGeom prst="rect">
            <a:avLst/>
          </a:prstGeom>
        </p:spPr>
      </p:pic>
    </p:spTree>
    <p:extLst>
      <p:ext uri="{BB962C8B-B14F-4D97-AF65-F5344CB8AC3E}">
        <p14:creationId xmlns:p14="http://schemas.microsoft.com/office/powerpoint/2010/main" val="139781528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solidFill>
                  <a:schemeClr val="tx1"/>
                </a:solidFill>
              </a:rPr>
              <a:t>View Selection</a:t>
            </a:r>
            <a:endParaRPr dirty="0"/>
          </a:p>
        </p:txBody>
      </p:sp>
      <p:sp>
        <p:nvSpPr>
          <p:cNvPr id="6" name="TextBox 12">
            <a:extLst>
              <a:ext uri="{FF2B5EF4-FFF2-40B4-BE49-F238E27FC236}">
                <a16:creationId xmlns:a16="http://schemas.microsoft.com/office/drawing/2014/main" id="{7C074C7B-EF1C-D24A-83E0-9ADEB75F4DC0}"/>
              </a:ext>
            </a:extLst>
          </p:cNvPr>
          <p:cNvSpPr txBox="1"/>
          <p:nvPr/>
        </p:nvSpPr>
        <p:spPr>
          <a:xfrm>
            <a:off x="294361" y="1338722"/>
            <a:ext cx="8849639" cy="869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r>
              <a:rPr lang="en-US" i="1" dirty="0"/>
              <a:t>How to robustly integrate photo-consistency measurements from multiple views? </a:t>
            </a:r>
            <a:endParaRPr lang="en-US" sz="2000" dirty="0"/>
          </a:p>
        </p:txBody>
      </p:sp>
      <p:pic>
        <p:nvPicPr>
          <p:cNvPr id="2" name="Picture 1">
            <a:extLst>
              <a:ext uri="{FF2B5EF4-FFF2-40B4-BE49-F238E27FC236}">
                <a16:creationId xmlns:a16="http://schemas.microsoft.com/office/drawing/2014/main" id="{56931916-5480-7F43-B8B7-285DB42369BB}"/>
              </a:ext>
            </a:extLst>
          </p:cNvPr>
          <p:cNvPicPr>
            <a:picLocks noChangeAspect="1"/>
          </p:cNvPicPr>
          <p:nvPr/>
        </p:nvPicPr>
        <p:blipFill>
          <a:blip r:embed="rId3"/>
          <a:stretch>
            <a:fillRect/>
          </a:stretch>
        </p:blipFill>
        <p:spPr>
          <a:xfrm>
            <a:off x="413880" y="2289407"/>
            <a:ext cx="8610600" cy="4051300"/>
          </a:xfrm>
          <a:prstGeom prst="rect">
            <a:avLst/>
          </a:prstGeom>
        </p:spPr>
      </p:pic>
      <p:sp>
        <p:nvSpPr>
          <p:cNvPr id="9" name="Rectangle 8">
            <a:extLst>
              <a:ext uri="{FF2B5EF4-FFF2-40B4-BE49-F238E27FC236}">
                <a16:creationId xmlns:a16="http://schemas.microsoft.com/office/drawing/2014/main" id="{A65EC8AA-8A6A-E140-A1C8-0C067FD5E741}"/>
              </a:ext>
            </a:extLst>
          </p:cNvPr>
          <p:cNvSpPr/>
          <p:nvPr/>
        </p:nvSpPr>
        <p:spPr>
          <a:xfrm>
            <a:off x="6377938" y="6421925"/>
            <a:ext cx="1587294" cy="338554"/>
          </a:xfrm>
          <a:prstGeom prst="rect">
            <a:avLst/>
          </a:prstGeom>
        </p:spPr>
        <p:txBody>
          <a:bodyPr wrap="none">
            <a:spAutoFit/>
          </a:bodyPr>
          <a:lstStyle/>
          <a:p>
            <a:pPr marL="0" indent="0">
              <a:buNone/>
            </a:pPr>
            <a:r>
              <a:rPr lang="en-US" sz="1600" dirty="0">
                <a:solidFill>
                  <a:schemeClr val="bg2"/>
                </a:solidFill>
                <a:latin typeface="ArialMT"/>
              </a:rPr>
              <a:t>Credit: E. Dunn</a:t>
            </a:r>
          </a:p>
        </p:txBody>
      </p:sp>
    </p:spTree>
    <p:extLst>
      <p:ext uri="{BB962C8B-B14F-4D97-AF65-F5344CB8AC3E}">
        <p14:creationId xmlns:p14="http://schemas.microsoft.com/office/powerpoint/2010/main" val="230435128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solidFill>
                  <a:schemeClr val="tx1"/>
                </a:solidFill>
              </a:rPr>
              <a:t>View Selection</a:t>
            </a:r>
            <a:endParaRPr dirty="0"/>
          </a:p>
        </p:txBody>
      </p:sp>
      <p:sp>
        <p:nvSpPr>
          <p:cNvPr id="6" name="TextBox 12">
            <a:extLst>
              <a:ext uri="{FF2B5EF4-FFF2-40B4-BE49-F238E27FC236}">
                <a16:creationId xmlns:a16="http://schemas.microsoft.com/office/drawing/2014/main" id="{7C074C7B-EF1C-D24A-83E0-9ADEB75F4DC0}"/>
              </a:ext>
            </a:extLst>
          </p:cNvPr>
          <p:cNvSpPr txBox="1"/>
          <p:nvPr/>
        </p:nvSpPr>
        <p:spPr>
          <a:xfrm>
            <a:off x="294361" y="1338722"/>
            <a:ext cx="8849639"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pPr defTabSz="914400">
              <a:spcBef>
                <a:spcPts val="0"/>
              </a:spcBef>
              <a:buSzTx/>
              <a:defRPr sz="2800" b="1">
                <a:solidFill>
                  <a:srgbClr val="843C0B"/>
                </a:solidFill>
              </a:defRPr>
            </a:pPr>
            <a:r>
              <a:rPr lang="en-US" sz="2800" b="1" dirty="0">
                <a:solidFill>
                  <a:schemeClr val="tx1"/>
                </a:solidFill>
              </a:rPr>
              <a:t>Coarse visibility estimation via pose clustering</a:t>
            </a:r>
          </a:p>
        </p:txBody>
      </p:sp>
      <p:pic>
        <p:nvPicPr>
          <p:cNvPr id="7" name="Picture 6">
            <a:extLst>
              <a:ext uri="{FF2B5EF4-FFF2-40B4-BE49-F238E27FC236}">
                <a16:creationId xmlns:a16="http://schemas.microsoft.com/office/drawing/2014/main" id="{7D99BAF5-F44B-7A47-8429-1049D70CC3D3}"/>
              </a:ext>
            </a:extLst>
          </p:cNvPr>
          <p:cNvPicPr>
            <a:picLocks noChangeAspect="1"/>
          </p:cNvPicPr>
          <p:nvPr/>
        </p:nvPicPr>
        <p:blipFill>
          <a:blip r:embed="rId3"/>
          <a:stretch>
            <a:fillRect/>
          </a:stretch>
        </p:blipFill>
        <p:spPr>
          <a:xfrm>
            <a:off x="2942923" y="2109134"/>
            <a:ext cx="5743877" cy="3961295"/>
          </a:xfrm>
          <a:prstGeom prst="rect">
            <a:avLst/>
          </a:prstGeom>
        </p:spPr>
      </p:pic>
      <p:sp>
        <p:nvSpPr>
          <p:cNvPr id="8" name="Rectangle 7">
            <a:extLst>
              <a:ext uri="{FF2B5EF4-FFF2-40B4-BE49-F238E27FC236}">
                <a16:creationId xmlns:a16="http://schemas.microsoft.com/office/drawing/2014/main" id="{A1355912-14F1-5A41-8F2A-36F4953D63CF}"/>
              </a:ext>
            </a:extLst>
          </p:cNvPr>
          <p:cNvSpPr/>
          <p:nvPr/>
        </p:nvSpPr>
        <p:spPr>
          <a:xfrm>
            <a:off x="6343798" y="6260440"/>
            <a:ext cx="2077813" cy="338554"/>
          </a:xfrm>
          <a:prstGeom prst="rect">
            <a:avLst/>
          </a:prstGeom>
        </p:spPr>
        <p:txBody>
          <a:bodyPr wrap="none">
            <a:spAutoFit/>
          </a:bodyPr>
          <a:lstStyle/>
          <a:p>
            <a:pPr marL="0" indent="0">
              <a:buNone/>
            </a:pPr>
            <a:r>
              <a:rPr lang="en-US" sz="1600" dirty="0">
                <a:solidFill>
                  <a:schemeClr val="bg2"/>
                </a:solidFill>
                <a:latin typeface="ArialMT"/>
              </a:rPr>
              <a:t>Credit: Schonberger </a:t>
            </a:r>
          </a:p>
        </p:txBody>
      </p:sp>
      <p:sp>
        <p:nvSpPr>
          <p:cNvPr id="10" name="矩形 124">
            <a:extLst>
              <a:ext uri="{FF2B5EF4-FFF2-40B4-BE49-F238E27FC236}">
                <a16:creationId xmlns:a16="http://schemas.microsoft.com/office/drawing/2014/main" id="{29D19BB2-4BF0-554B-8E1F-D3ADD5345727}"/>
              </a:ext>
            </a:extLst>
          </p:cNvPr>
          <p:cNvSpPr txBox="1"/>
          <p:nvPr/>
        </p:nvSpPr>
        <p:spPr>
          <a:xfrm>
            <a:off x="171276" y="6321995"/>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Y. Furukawa. “</a:t>
            </a:r>
            <a:r>
              <a:rPr lang="en-US" sz="1200" b="1" dirty="0"/>
              <a:t>Towards Internet-scale Multi-view Stereo</a:t>
            </a:r>
            <a:r>
              <a:rPr lang="en-US" sz="1200" dirty="0"/>
              <a:t>”, </a:t>
            </a:r>
            <a:r>
              <a:rPr lang="en-US" sz="1200" i="1" dirty="0"/>
              <a:t>CVPR 2010</a:t>
            </a:r>
          </a:p>
        </p:txBody>
      </p:sp>
    </p:spTree>
    <p:extLst>
      <p:ext uri="{BB962C8B-B14F-4D97-AF65-F5344CB8AC3E}">
        <p14:creationId xmlns:p14="http://schemas.microsoft.com/office/powerpoint/2010/main" val="14554064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D6DCB93-5015-9F4E-96B7-7C80B735C588}"/>
              </a:ext>
            </a:extLst>
          </p:cNvPr>
          <p:cNvPicPr>
            <a:picLocks noChangeAspect="1"/>
          </p:cNvPicPr>
          <p:nvPr/>
        </p:nvPicPr>
        <p:blipFill>
          <a:blip r:embed="rId3"/>
          <a:stretch>
            <a:fillRect/>
          </a:stretch>
        </p:blipFill>
        <p:spPr>
          <a:xfrm>
            <a:off x="2942923" y="2109134"/>
            <a:ext cx="5743877" cy="3961295"/>
          </a:xfrm>
          <a:prstGeom prst="rect">
            <a:avLst/>
          </a:prstGeom>
        </p:spPr>
      </p:pic>
      <p:sp>
        <p:nvSpPr>
          <p:cNvPr id="5" name="矩形 124">
            <a:extLst>
              <a:ext uri="{FF2B5EF4-FFF2-40B4-BE49-F238E27FC236}">
                <a16:creationId xmlns:a16="http://schemas.microsoft.com/office/drawing/2014/main" id="{5EB479F2-ED1C-6648-BB9A-890185E17CA8}"/>
              </a:ext>
            </a:extLst>
          </p:cNvPr>
          <p:cNvSpPr txBox="1"/>
          <p:nvPr/>
        </p:nvSpPr>
        <p:spPr>
          <a:xfrm>
            <a:off x="171276" y="6321995"/>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Y. Furukawa. “</a:t>
            </a:r>
            <a:r>
              <a:rPr lang="en-US" sz="1200" b="1" dirty="0"/>
              <a:t>Towards Internet-scale Multi-view Stereo</a:t>
            </a:r>
            <a:r>
              <a:rPr lang="en-US" sz="1200" dirty="0"/>
              <a:t>”, </a:t>
            </a:r>
            <a:r>
              <a:rPr lang="en-US" sz="1200" i="1" dirty="0"/>
              <a:t>CVPR 2010</a:t>
            </a:r>
          </a:p>
        </p:txBody>
      </p:sp>
      <p:sp>
        <p:nvSpPr>
          <p:cNvPr id="2" name="Oval 1">
            <a:extLst>
              <a:ext uri="{FF2B5EF4-FFF2-40B4-BE49-F238E27FC236}">
                <a16:creationId xmlns:a16="http://schemas.microsoft.com/office/drawing/2014/main" id="{F079658D-64C5-5D4B-BB18-DB1C0DFAEBAD}"/>
              </a:ext>
            </a:extLst>
          </p:cNvPr>
          <p:cNvSpPr/>
          <p:nvPr/>
        </p:nvSpPr>
        <p:spPr>
          <a:xfrm>
            <a:off x="2982680" y="3379900"/>
            <a:ext cx="856771" cy="2057400"/>
          </a:xfrm>
          <a:prstGeom prst="ellipse">
            <a:avLst/>
          </a:prstGeom>
          <a:noFill/>
          <a:ln w="25400" cap="flat">
            <a:solidFill>
              <a:srgbClr val="FFFF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8" name="Oval 7">
            <a:extLst>
              <a:ext uri="{FF2B5EF4-FFF2-40B4-BE49-F238E27FC236}">
                <a16:creationId xmlns:a16="http://schemas.microsoft.com/office/drawing/2014/main" id="{600EF621-3180-F14B-806D-DDD4EBF8D4EE}"/>
              </a:ext>
            </a:extLst>
          </p:cNvPr>
          <p:cNvSpPr/>
          <p:nvPr/>
        </p:nvSpPr>
        <p:spPr>
          <a:xfrm>
            <a:off x="7597117" y="3634080"/>
            <a:ext cx="856771" cy="2057400"/>
          </a:xfrm>
          <a:prstGeom prst="ellipse">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9" name="Oval 8">
            <a:extLst>
              <a:ext uri="{FF2B5EF4-FFF2-40B4-BE49-F238E27FC236}">
                <a16:creationId xmlns:a16="http://schemas.microsoft.com/office/drawing/2014/main" id="{9C3C095C-2A0B-5544-BEC5-0E51EA0D4A29}"/>
              </a:ext>
            </a:extLst>
          </p:cNvPr>
          <p:cNvSpPr/>
          <p:nvPr/>
        </p:nvSpPr>
        <p:spPr>
          <a:xfrm rot="14575585">
            <a:off x="4065975" y="1782623"/>
            <a:ext cx="539128" cy="2057400"/>
          </a:xfrm>
          <a:prstGeom prst="ellipse">
            <a:avLst/>
          </a:prstGeom>
          <a:no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3" name="Oval 2">
            <a:extLst>
              <a:ext uri="{FF2B5EF4-FFF2-40B4-BE49-F238E27FC236}">
                <a16:creationId xmlns:a16="http://schemas.microsoft.com/office/drawing/2014/main" id="{ADCD6673-4069-0148-BB6B-EE1E7AEA74A0}"/>
              </a:ext>
            </a:extLst>
          </p:cNvPr>
          <p:cNvSpPr/>
          <p:nvPr/>
        </p:nvSpPr>
        <p:spPr>
          <a:xfrm>
            <a:off x="3484827" y="5229026"/>
            <a:ext cx="4290637" cy="796794"/>
          </a:xfrm>
          <a:prstGeom prst="ellipse">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4" name="Oval 3">
            <a:extLst>
              <a:ext uri="{FF2B5EF4-FFF2-40B4-BE49-F238E27FC236}">
                <a16:creationId xmlns:a16="http://schemas.microsoft.com/office/drawing/2014/main" id="{AF940E3E-6C4F-3346-ABC3-B3DAB9FAF237}"/>
              </a:ext>
            </a:extLst>
          </p:cNvPr>
          <p:cNvSpPr/>
          <p:nvPr/>
        </p:nvSpPr>
        <p:spPr>
          <a:xfrm rot="1394207">
            <a:off x="5127236" y="2507306"/>
            <a:ext cx="3481347" cy="770709"/>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
        <p:nvSpPr>
          <p:cNvPr id="13" name="Rectangle 12">
            <a:extLst>
              <a:ext uri="{FF2B5EF4-FFF2-40B4-BE49-F238E27FC236}">
                <a16:creationId xmlns:a16="http://schemas.microsoft.com/office/drawing/2014/main" id="{CD5B6192-A565-FE4B-A341-E945239EF0F8}"/>
              </a:ext>
            </a:extLst>
          </p:cNvPr>
          <p:cNvSpPr/>
          <p:nvPr/>
        </p:nvSpPr>
        <p:spPr>
          <a:xfrm>
            <a:off x="294361" y="2172567"/>
            <a:ext cx="4572000" cy="830997"/>
          </a:xfrm>
          <a:prstGeom prst="rect">
            <a:avLst/>
          </a:prstGeom>
        </p:spPr>
        <p:txBody>
          <a:bodyPr>
            <a:spAutoFit/>
          </a:bodyPr>
          <a:lstStyle/>
          <a:p>
            <a:pPr marL="0" indent="0">
              <a:buNone/>
            </a:pPr>
            <a:r>
              <a:rPr lang="en-US" sz="2400" dirty="0">
                <a:latin typeface="ArialMT"/>
              </a:rPr>
              <a:t>•</a:t>
            </a:r>
            <a:r>
              <a:rPr lang="en-US" sz="2400" dirty="0">
                <a:latin typeface="Helvetica" pitchFamily="2" charset="0"/>
              </a:rPr>
              <a:t> </a:t>
            </a:r>
            <a:r>
              <a:rPr lang="en-US" sz="2400" dirty="0">
                <a:latin typeface="Calibri" panose="020F0502020204030204" pitchFamily="34" charset="0"/>
              </a:rPr>
              <a:t>Camera Proximity</a:t>
            </a:r>
            <a:br>
              <a:rPr lang="en-US" sz="2400" dirty="0">
                <a:latin typeface="Calibri" panose="020F0502020204030204" pitchFamily="34" charset="0"/>
              </a:rPr>
            </a:br>
            <a:r>
              <a:rPr lang="en-US" sz="2400" dirty="0">
                <a:latin typeface="ArialMT"/>
              </a:rPr>
              <a:t>•</a:t>
            </a:r>
            <a:r>
              <a:rPr lang="en-US" sz="2400" dirty="0">
                <a:latin typeface="Helvetica" pitchFamily="2" charset="0"/>
              </a:rPr>
              <a:t> </a:t>
            </a:r>
            <a:r>
              <a:rPr lang="en-US" sz="2400" dirty="0">
                <a:latin typeface="Calibri" panose="020F0502020204030204" pitchFamily="34" charset="0"/>
              </a:rPr>
              <a:t>Shared Sparse Features </a:t>
            </a:r>
            <a:endParaRPr lang="en-US" sz="2400" dirty="0"/>
          </a:p>
        </p:txBody>
      </p:sp>
      <p:sp>
        <p:nvSpPr>
          <p:cNvPr id="16" name="Title 1">
            <a:extLst>
              <a:ext uri="{FF2B5EF4-FFF2-40B4-BE49-F238E27FC236}">
                <a16:creationId xmlns:a16="http://schemas.microsoft.com/office/drawing/2014/main" id="{B719FB96-ABE0-AD4F-9067-6000788F7B9D}"/>
              </a:ext>
            </a:extLst>
          </p:cNvPr>
          <p:cNvSpPr txBox="1">
            <a:spLocks noGrp="1"/>
          </p:cNvSpPr>
          <p:nvPr>
            <p:ph type="title"/>
          </p:nvPr>
        </p:nvSpPr>
        <p:spPr>
          <a:xfrm>
            <a:off x="457200" y="92074"/>
            <a:ext cx="8229600" cy="1244898"/>
          </a:xfrm>
          <a:prstGeom prst="rect">
            <a:avLst/>
          </a:prstGeom>
        </p:spPr>
        <p:txBody>
          <a:bodyPr>
            <a:normAutofit/>
          </a:bodyPr>
          <a:lstStyle/>
          <a:p>
            <a:r>
              <a:rPr lang="en-US" dirty="0">
                <a:solidFill>
                  <a:schemeClr val="tx1"/>
                </a:solidFill>
              </a:rPr>
              <a:t>View Selection</a:t>
            </a:r>
            <a:endParaRPr dirty="0"/>
          </a:p>
        </p:txBody>
      </p:sp>
      <p:sp>
        <p:nvSpPr>
          <p:cNvPr id="17" name="TextBox 12">
            <a:extLst>
              <a:ext uri="{FF2B5EF4-FFF2-40B4-BE49-F238E27FC236}">
                <a16:creationId xmlns:a16="http://schemas.microsoft.com/office/drawing/2014/main" id="{8658DF72-1A5C-5049-B360-746F3D82480B}"/>
              </a:ext>
            </a:extLst>
          </p:cNvPr>
          <p:cNvSpPr txBox="1"/>
          <p:nvPr/>
        </p:nvSpPr>
        <p:spPr>
          <a:xfrm>
            <a:off x="294361" y="1338722"/>
            <a:ext cx="8849639"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pPr defTabSz="914400">
              <a:spcBef>
                <a:spcPts val="0"/>
              </a:spcBef>
              <a:buSzTx/>
              <a:defRPr sz="2800" b="1">
                <a:solidFill>
                  <a:srgbClr val="843C0B"/>
                </a:solidFill>
              </a:defRPr>
            </a:pPr>
            <a:r>
              <a:rPr lang="en-US" sz="2800" b="1" dirty="0">
                <a:solidFill>
                  <a:schemeClr val="tx1"/>
                </a:solidFill>
              </a:rPr>
              <a:t>Coarse visibility estimation via pose clustering</a:t>
            </a:r>
          </a:p>
        </p:txBody>
      </p:sp>
      <p:sp>
        <p:nvSpPr>
          <p:cNvPr id="19" name="Rectangle 18">
            <a:extLst>
              <a:ext uri="{FF2B5EF4-FFF2-40B4-BE49-F238E27FC236}">
                <a16:creationId xmlns:a16="http://schemas.microsoft.com/office/drawing/2014/main" id="{D85B798F-B86E-7144-8299-30C6B3D3F63C}"/>
              </a:ext>
            </a:extLst>
          </p:cNvPr>
          <p:cNvSpPr/>
          <p:nvPr/>
        </p:nvSpPr>
        <p:spPr>
          <a:xfrm>
            <a:off x="6343798" y="6260440"/>
            <a:ext cx="2077813" cy="338554"/>
          </a:xfrm>
          <a:prstGeom prst="rect">
            <a:avLst/>
          </a:prstGeom>
        </p:spPr>
        <p:txBody>
          <a:bodyPr wrap="none">
            <a:spAutoFit/>
          </a:bodyPr>
          <a:lstStyle/>
          <a:p>
            <a:pPr marL="0" indent="0">
              <a:buNone/>
            </a:pPr>
            <a:r>
              <a:rPr lang="en-US" sz="1600" dirty="0">
                <a:solidFill>
                  <a:schemeClr val="bg2"/>
                </a:solidFill>
                <a:latin typeface="ArialMT"/>
              </a:rPr>
              <a:t>Credit: Schonberger </a:t>
            </a:r>
          </a:p>
        </p:txBody>
      </p:sp>
    </p:spTree>
    <p:extLst>
      <p:ext uri="{BB962C8B-B14F-4D97-AF65-F5344CB8AC3E}">
        <p14:creationId xmlns:p14="http://schemas.microsoft.com/office/powerpoint/2010/main" val="339013057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solidFill>
                  <a:schemeClr val="tx1"/>
                </a:solidFill>
              </a:rPr>
              <a:t>View Selection</a:t>
            </a:r>
            <a:endParaRPr dirty="0"/>
          </a:p>
        </p:txBody>
      </p:sp>
      <p:sp>
        <p:nvSpPr>
          <p:cNvPr id="6" name="TextBox 12">
            <a:extLst>
              <a:ext uri="{FF2B5EF4-FFF2-40B4-BE49-F238E27FC236}">
                <a16:creationId xmlns:a16="http://schemas.microsoft.com/office/drawing/2014/main" id="{7C074C7B-EF1C-D24A-83E0-9ADEB75F4DC0}"/>
              </a:ext>
            </a:extLst>
          </p:cNvPr>
          <p:cNvSpPr txBox="1"/>
          <p:nvPr/>
        </p:nvSpPr>
        <p:spPr>
          <a:xfrm>
            <a:off x="294361" y="1338722"/>
            <a:ext cx="8849639"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pPr defTabSz="914400">
              <a:spcBef>
                <a:spcPts val="0"/>
              </a:spcBef>
              <a:buSzTx/>
              <a:defRPr sz="2800" b="1">
                <a:solidFill>
                  <a:srgbClr val="843C0B"/>
                </a:solidFill>
              </a:defRPr>
            </a:pPr>
            <a:r>
              <a:rPr lang="en-US" sz="2800" b="1" dirty="0">
                <a:solidFill>
                  <a:schemeClr val="tx1"/>
                </a:solidFill>
              </a:rPr>
              <a:t>Fine-scale visibility estimation</a:t>
            </a:r>
          </a:p>
        </p:txBody>
      </p:sp>
      <p:sp>
        <p:nvSpPr>
          <p:cNvPr id="3" name="Rectangle 2">
            <a:extLst>
              <a:ext uri="{FF2B5EF4-FFF2-40B4-BE49-F238E27FC236}">
                <a16:creationId xmlns:a16="http://schemas.microsoft.com/office/drawing/2014/main" id="{C67ACD87-DD67-A148-9755-D0EB4F3A19B1}"/>
              </a:ext>
            </a:extLst>
          </p:cNvPr>
          <p:cNvSpPr/>
          <p:nvPr/>
        </p:nvSpPr>
        <p:spPr>
          <a:xfrm>
            <a:off x="294361" y="2073481"/>
            <a:ext cx="5987685" cy="400110"/>
          </a:xfrm>
          <a:prstGeom prst="rect">
            <a:avLst/>
          </a:prstGeom>
        </p:spPr>
        <p:txBody>
          <a:bodyPr wrap="square">
            <a:spAutoFit/>
          </a:bodyPr>
          <a:lstStyle/>
          <a:p>
            <a:r>
              <a:rPr lang="en-US" sz="2000" i="1" dirty="0"/>
              <a:t>Good </a:t>
            </a:r>
            <a:r>
              <a:rPr lang="en-US" sz="2000" dirty="0"/>
              <a:t>candidate source image ?</a:t>
            </a:r>
          </a:p>
        </p:txBody>
      </p:sp>
    </p:spTree>
    <p:extLst>
      <p:ext uri="{BB962C8B-B14F-4D97-AF65-F5344CB8AC3E}">
        <p14:creationId xmlns:p14="http://schemas.microsoft.com/office/powerpoint/2010/main" val="417066996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solidFill>
                  <a:schemeClr val="tx1"/>
                </a:solidFill>
              </a:rPr>
              <a:t>View Selection</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321995"/>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Shen. “</a:t>
            </a:r>
            <a:r>
              <a:rPr lang="en-US" sz="1200" b="1" dirty="0"/>
              <a:t>Accurate Multiple View 3D Reconstruction Using Patch Based Stereo for Large-Scale Scenes</a:t>
            </a:r>
            <a:r>
              <a:rPr lang="en-US" sz="1200" dirty="0"/>
              <a:t>”, </a:t>
            </a:r>
            <a:r>
              <a:rPr lang="en-US" sz="1200" i="1" dirty="0"/>
              <a:t>TIP 2013</a:t>
            </a:r>
          </a:p>
        </p:txBody>
      </p:sp>
      <p:sp>
        <p:nvSpPr>
          <p:cNvPr id="6" name="TextBox 12">
            <a:extLst>
              <a:ext uri="{FF2B5EF4-FFF2-40B4-BE49-F238E27FC236}">
                <a16:creationId xmlns:a16="http://schemas.microsoft.com/office/drawing/2014/main" id="{7C074C7B-EF1C-D24A-83E0-9ADEB75F4DC0}"/>
              </a:ext>
            </a:extLst>
          </p:cNvPr>
          <p:cNvSpPr txBox="1"/>
          <p:nvPr/>
        </p:nvSpPr>
        <p:spPr>
          <a:xfrm>
            <a:off x="294361" y="1338722"/>
            <a:ext cx="8849639"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pPr defTabSz="914400">
              <a:spcBef>
                <a:spcPts val="0"/>
              </a:spcBef>
              <a:buSzTx/>
              <a:defRPr sz="2800" b="1">
                <a:solidFill>
                  <a:srgbClr val="843C0B"/>
                </a:solidFill>
              </a:defRPr>
            </a:pPr>
            <a:r>
              <a:rPr lang="en-US" sz="2800" b="1" dirty="0">
                <a:solidFill>
                  <a:schemeClr val="tx1"/>
                </a:solidFill>
              </a:rPr>
              <a:t>Fine-scale visibility estimation</a:t>
            </a:r>
          </a:p>
        </p:txBody>
      </p:sp>
      <p:sp>
        <p:nvSpPr>
          <p:cNvPr id="3" name="Rectangle 2">
            <a:extLst>
              <a:ext uri="{FF2B5EF4-FFF2-40B4-BE49-F238E27FC236}">
                <a16:creationId xmlns:a16="http://schemas.microsoft.com/office/drawing/2014/main" id="{C67ACD87-DD67-A148-9755-D0EB4F3A19B1}"/>
              </a:ext>
            </a:extLst>
          </p:cNvPr>
          <p:cNvSpPr/>
          <p:nvPr/>
        </p:nvSpPr>
        <p:spPr>
          <a:xfrm>
            <a:off x="294361" y="2073481"/>
            <a:ext cx="5987685" cy="2657138"/>
          </a:xfrm>
          <a:prstGeom prst="rect">
            <a:avLst/>
          </a:prstGeom>
        </p:spPr>
        <p:txBody>
          <a:bodyPr wrap="square">
            <a:spAutoFit/>
          </a:bodyPr>
          <a:lstStyle/>
          <a:p>
            <a:r>
              <a:rPr lang="en-US" sz="2000" i="1" dirty="0"/>
              <a:t>Good </a:t>
            </a:r>
            <a:r>
              <a:rPr lang="en-US" sz="2000" dirty="0"/>
              <a:t>candidate source image ?</a:t>
            </a:r>
          </a:p>
          <a:p>
            <a:endParaRPr lang="en-US" sz="2000" dirty="0"/>
          </a:p>
          <a:p>
            <a:r>
              <a:rPr lang="en-US" sz="2000" dirty="0"/>
              <a:t>Global</a:t>
            </a:r>
          </a:p>
          <a:p>
            <a:r>
              <a:rPr lang="en-US" sz="2000" dirty="0"/>
              <a:t>-&gt; a </a:t>
            </a:r>
            <a:r>
              <a:rPr lang="en-US" sz="2000" dirty="0">
                <a:solidFill>
                  <a:srgbClr val="C00000"/>
                </a:solidFill>
              </a:rPr>
              <a:t>similar viewing direction </a:t>
            </a:r>
            <a:r>
              <a:rPr lang="en-US" sz="2000" dirty="0"/>
              <a:t>as the target image </a:t>
            </a:r>
            <a:endParaRPr lang="en-US" sz="1600" dirty="0"/>
          </a:p>
          <a:p>
            <a:r>
              <a:rPr lang="en-US" sz="2000" dirty="0"/>
              <a:t>-&gt; a </a:t>
            </a:r>
            <a:r>
              <a:rPr lang="en-US" sz="2000" dirty="0">
                <a:solidFill>
                  <a:srgbClr val="C00000"/>
                </a:solidFill>
              </a:rPr>
              <a:t>suitable baseline </a:t>
            </a:r>
            <a:r>
              <a:rPr lang="en-US" sz="2000" dirty="0"/>
              <a:t>neither too short to degenerate the reconstruction accuracy nor too long to have less common coverage of the scene. </a:t>
            </a:r>
            <a:r>
              <a:rPr lang="en-US" sz="1600" dirty="0"/>
              <a:t> </a:t>
            </a:r>
            <a:endParaRPr lang="en-US" sz="1200" dirty="0"/>
          </a:p>
        </p:txBody>
      </p:sp>
    </p:spTree>
    <p:extLst>
      <p:ext uri="{BB962C8B-B14F-4D97-AF65-F5344CB8AC3E}">
        <p14:creationId xmlns:p14="http://schemas.microsoft.com/office/powerpoint/2010/main" val="267452922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Autonomous driving"/>
          <p:cNvSpPr txBox="1"/>
          <p:nvPr/>
        </p:nvSpPr>
        <p:spPr>
          <a:xfrm>
            <a:off x="788030" y="2973010"/>
            <a:ext cx="1842324" cy="3543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t">
            <a:noAutofit/>
          </a:bodyPr>
          <a:lstStyle>
            <a:lvl1pPr marL="0" indent="0" algn="ctr" defTabSz="914400">
              <a:spcBef>
                <a:spcPts val="0"/>
              </a:spcBef>
              <a:buSzTx/>
              <a:buFontTx/>
              <a:buNone/>
              <a:defRPr sz="1800" b="1">
                <a:solidFill>
                  <a:srgbClr val="000000"/>
                </a:solidFill>
              </a:defRPr>
            </a:lvl1pPr>
          </a:lstStyle>
          <a:p>
            <a:r>
              <a:rPr lang="en-US" dirty="0"/>
              <a:t>UAV</a:t>
            </a:r>
            <a:endParaRPr dirty="0"/>
          </a:p>
        </p:txBody>
      </p:sp>
      <p:sp>
        <p:nvSpPr>
          <p:cNvPr id="466" name="Broad Applications of 3D data"/>
          <p:cNvSpPr txBox="1">
            <a:spLocks noGrp="1"/>
          </p:cNvSpPr>
          <p:nvPr>
            <p:ph type="title"/>
          </p:nvPr>
        </p:nvSpPr>
        <p:spPr>
          <a:prstGeom prst="rect">
            <a:avLst/>
          </a:prstGeom>
        </p:spPr>
        <p:txBody>
          <a:bodyPr/>
          <a:lstStyle>
            <a:lvl1pPr defTabSz="914400">
              <a:lnSpc>
                <a:spcPct val="90000"/>
              </a:lnSpc>
              <a:defRPr>
                <a:solidFill>
                  <a:srgbClr val="000000"/>
                </a:solidFill>
              </a:defRPr>
            </a:lvl1pPr>
          </a:lstStyle>
          <a:p>
            <a:r>
              <a:rPr lang="en-US" dirty="0"/>
              <a:t>Why Does it Matter?</a:t>
            </a:r>
            <a:endParaRPr dirty="0"/>
          </a:p>
        </p:txBody>
      </p:sp>
      <p:sp>
        <p:nvSpPr>
          <p:cNvPr id="467" name="Robotics"/>
          <p:cNvSpPr txBox="1"/>
          <p:nvPr/>
        </p:nvSpPr>
        <p:spPr>
          <a:xfrm>
            <a:off x="3982793" y="3017799"/>
            <a:ext cx="1073499" cy="549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lstStyle>
            <a:lvl1pPr marL="0" indent="0" defTabSz="914400">
              <a:spcBef>
                <a:spcPts val="0"/>
              </a:spcBef>
              <a:buSzTx/>
              <a:buFontTx/>
              <a:buNone/>
              <a:defRPr sz="1800" b="1">
                <a:solidFill>
                  <a:srgbClr val="000000"/>
                </a:solidFill>
              </a:defRPr>
            </a:lvl1pPr>
          </a:lstStyle>
          <a:p>
            <a:r>
              <a:rPr dirty="0"/>
              <a:t>Robotics</a:t>
            </a:r>
          </a:p>
        </p:txBody>
      </p:sp>
      <p:sp>
        <p:nvSpPr>
          <p:cNvPr id="474" name="Augmented  Reality"/>
          <p:cNvSpPr txBox="1"/>
          <p:nvPr/>
        </p:nvSpPr>
        <p:spPr>
          <a:xfrm>
            <a:off x="6151546" y="2989827"/>
            <a:ext cx="1812252" cy="6049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t">
            <a:noAutofit/>
          </a:bodyPr>
          <a:lstStyle>
            <a:lvl1pPr marL="0" indent="0" algn="ctr" defTabSz="914400">
              <a:spcBef>
                <a:spcPts val="0"/>
              </a:spcBef>
              <a:buSzTx/>
              <a:buFontTx/>
              <a:buNone/>
              <a:defRPr sz="1800" b="1">
                <a:solidFill>
                  <a:srgbClr val="000000"/>
                </a:solidFill>
              </a:defRPr>
            </a:lvl1pPr>
          </a:lstStyle>
          <a:p>
            <a:r>
              <a:rPr dirty="0"/>
              <a:t>Augmented  Reality</a:t>
            </a:r>
          </a:p>
        </p:txBody>
      </p:sp>
      <p:pic>
        <p:nvPicPr>
          <p:cNvPr id="2" name="Picture 1">
            <a:extLst>
              <a:ext uri="{FF2B5EF4-FFF2-40B4-BE49-F238E27FC236}">
                <a16:creationId xmlns:a16="http://schemas.microsoft.com/office/drawing/2014/main" id="{63A016FA-1D3D-CA42-8DA4-2AD186DF7B29}"/>
              </a:ext>
            </a:extLst>
          </p:cNvPr>
          <p:cNvPicPr>
            <a:picLocks noChangeAspect="1"/>
          </p:cNvPicPr>
          <p:nvPr/>
        </p:nvPicPr>
        <p:blipFill>
          <a:blip r:embed="rId3"/>
          <a:stretch>
            <a:fillRect/>
          </a:stretch>
        </p:blipFill>
        <p:spPr>
          <a:xfrm>
            <a:off x="604292" y="1200094"/>
            <a:ext cx="2209800" cy="1714500"/>
          </a:xfrm>
          <a:prstGeom prst="rect">
            <a:avLst/>
          </a:prstGeom>
        </p:spPr>
      </p:pic>
      <p:pic>
        <p:nvPicPr>
          <p:cNvPr id="4" name="Picture 3">
            <a:extLst>
              <a:ext uri="{FF2B5EF4-FFF2-40B4-BE49-F238E27FC236}">
                <a16:creationId xmlns:a16="http://schemas.microsoft.com/office/drawing/2014/main" id="{266CA554-0A9F-3644-81DF-4E3AC3B7F88A}"/>
              </a:ext>
            </a:extLst>
          </p:cNvPr>
          <p:cNvPicPr>
            <a:picLocks noChangeAspect="1"/>
          </p:cNvPicPr>
          <p:nvPr/>
        </p:nvPicPr>
        <p:blipFill>
          <a:blip r:embed="rId4"/>
          <a:stretch>
            <a:fillRect/>
          </a:stretch>
        </p:blipFill>
        <p:spPr>
          <a:xfrm>
            <a:off x="3613302" y="1160528"/>
            <a:ext cx="1812482" cy="1812482"/>
          </a:xfrm>
          <a:prstGeom prst="rect">
            <a:avLst/>
          </a:prstGeom>
        </p:spPr>
      </p:pic>
      <p:pic>
        <p:nvPicPr>
          <p:cNvPr id="5" name="Picture 4">
            <a:extLst>
              <a:ext uri="{FF2B5EF4-FFF2-40B4-BE49-F238E27FC236}">
                <a16:creationId xmlns:a16="http://schemas.microsoft.com/office/drawing/2014/main" id="{B1307292-26FB-7145-9E7E-A89B56486DA0}"/>
              </a:ext>
            </a:extLst>
          </p:cNvPr>
          <p:cNvPicPr>
            <a:picLocks noChangeAspect="1"/>
          </p:cNvPicPr>
          <p:nvPr/>
        </p:nvPicPr>
        <p:blipFill>
          <a:blip r:embed="rId5"/>
          <a:stretch>
            <a:fillRect/>
          </a:stretch>
        </p:blipFill>
        <p:spPr>
          <a:xfrm>
            <a:off x="6041256" y="1160528"/>
            <a:ext cx="2106280" cy="1835473"/>
          </a:xfrm>
          <a:prstGeom prst="rect">
            <a:avLst/>
          </a:prstGeom>
        </p:spPr>
      </p:pic>
      <p:sp>
        <p:nvSpPr>
          <p:cNvPr id="10" name="TextBox 9">
            <a:extLst>
              <a:ext uri="{FF2B5EF4-FFF2-40B4-BE49-F238E27FC236}">
                <a16:creationId xmlns:a16="http://schemas.microsoft.com/office/drawing/2014/main" id="{7BE66FD2-6532-1E46-8868-3F5284E25CF2}"/>
              </a:ext>
            </a:extLst>
          </p:cNvPr>
          <p:cNvSpPr txBox="1"/>
          <p:nvPr/>
        </p:nvSpPr>
        <p:spPr>
          <a:xfrm>
            <a:off x="625558" y="3943407"/>
            <a:ext cx="8518442"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b="1" dirty="0"/>
              <a:t>Goal: Sensing 3D Geometry </a:t>
            </a:r>
            <a:endParaRPr lang="en-US" dirty="0"/>
          </a:p>
        </p:txBody>
      </p:sp>
      <p:pic>
        <p:nvPicPr>
          <p:cNvPr id="3" name="Picture 2">
            <a:extLst>
              <a:ext uri="{FF2B5EF4-FFF2-40B4-BE49-F238E27FC236}">
                <a16:creationId xmlns:a16="http://schemas.microsoft.com/office/drawing/2014/main" id="{40EC2D94-8B89-FB4B-8B47-1F3EB67CD244}"/>
              </a:ext>
            </a:extLst>
          </p:cNvPr>
          <p:cNvPicPr>
            <a:picLocks noChangeAspect="1"/>
          </p:cNvPicPr>
          <p:nvPr/>
        </p:nvPicPr>
        <p:blipFill>
          <a:blip r:embed="rId6"/>
          <a:stretch>
            <a:fillRect/>
          </a:stretch>
        </p:blipFill>
        <p:spPr>
          <a:xfrm>
            <a:off x="497384" y="4509021"/>
            <a:ext cx="8209508" cy="2297770"/>
          </a:xfrm>
          <a:prstGeom prst="rect">
            <a:avLst/>
          </a:prstGeom>
        </p:spPr>
      </p:pic>
    </p:spTree>
    <p:extLst>
      <p:ext uri="{BB962C8B-B14F-4D97-AF65-F5344CB8AC3E}">
        <p14:creationId xmlns:p14="http://schemas.microsoft.com/office/powerpoint/2010/main" val="77357704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solidFill>
                  <a:schemeClr val="tx1"/>
                </a:solidFill>
              </a:rPr>
              <a:t>View Selection</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171276" y="6321995"/>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Shen. “</a:t>
            </a:r>
            <a:r>
              <a:rPr lang="en-US" sz="1200" b="1" dirty="0"/>
              <a:t>Accurate Multiple View 3D Reconstruction Using Patch Based Stereo for Large-Scale Scenes</a:t>
            </a:r>
            <a:r>
              <a:rPr lang="en-US" sz="1200" dirty="0"/>
              <a:t>”, </a:t>
            </a:r>
            <a:r>
              <a:rPr lang="en-US" sz="1200" i="1" dirty="0"/>
              <a:t>TIP 2013</a:t>
            </a:r>
          </a:p>
        </p:txBody>
      </p:sp>
      <p:sp>
        <p:nvSpPr>
          <p:cNvPr id="6" name="TextBox 12">
            <a:extLst>
              <a:ext uri="{FF2B5EF4-FFF2-40B4-BE49-F238E27FC236}">
                <a16:creationId xmlns:a16="http://schemas.microsoft.com/office/drawing/2014/main" id="{7C074C7B-EF1C-D24A-83E0-9ADEB75F4DC0}"/>
              </a:ext>
            </a:extLst>
          </p:cNvPr>
          <p:cNvSpPr txBox="1"/>
          <p:nvPr/>
        </p:nvSpPr>
        <p:spPr>
          <a:xfrm>
            <a:off x="294361" y="1338722"/>
            <a:ext cx="8849639"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pPr defTabSz="914400">
              <a:spcBef>
                <a:spcPts val="0"/>
              </a:spcBef>
              <a:buSzTx/>
              <a:defRPr sz="2800" b="1">
                <a:solidFill>
                  <a:srgbClr val="843C0B"/>
                </a:solidFill>
              </a:defRPr>
            </a:pPr>
            <a:r>
              <a:rPr lang="en-US" sz="2800" b="1" dirty="0">
                <a:solidFill>
                  <a:schemeClr val="tx1"/>
                </a:solidFill>
              </a:rPr>
              <a:t>Fine-scale visibility estimation</a:t>
            </a:r>
          </a:p>
        </p:txBody>
      </p:sp>
      <p:sp>
        <p:nvSpPr>
          <p:cNvPr id="3" name="Rectangle 2">
            <a:extLst>
              <a:ext uri="{FF2B5EF4-FFF2-40B4-BE49-F238E27FC236}">
                <a16:creationId xmlns:a16="http://schemas.microsoft.com/office/drawing/2014/main" id="{C67ACD87-DD67-A148-9755-D0EB4F3A19B1}"/>
              </a:ext>
            </a:extLst>
          </p:cNvPr>
          <p:cNvSpPr/>
          <p:nvPr/>
        </p:nvSpPr>
        <p:spPr>
          <a:xfrm>
            <a:off x="294361" y="2073481"/>
            <a:ext cx="5987685" cy="2657138"/>
          </a:xfrm>
          <a:prstGeom prst="rect">
            <a:avLst/>
          </a:prstGeom>
        </p:spPr>
        <p:txBody>
          <a:bodyPr wrap="square">
            <a:spAutoFit/>
          </a:bodyPr>
          <a:lstStyle/>
          <a:p>
            <a:r>
              <a:rPr lang="en-US" sz="2000" i="1" dirty="0"/>
              <a:t>Good </a:t>
            </a:r>
            <a:r>
              <a:rPr lang="en-US" sz="2000" dirty="0"/>
              <a:t>candidate source image ?</a:t>
            </a:r>
          </a:p>
          <a:p>
            <a:endParaRPr lang="en-US" sz="2000" dirty="0"/>
          </a:p>
          <a:p>
            <a:r>
              <a:rPr lang="en-US" sz="2000" dirty="0"/>
              <a:t>Global</a:t>
            </a:r>
          </a:p>
          <a:p>
            <a:r>
              <a:rPr lang="en-US" sz="2000" dirty="0"/>
              <a:t>-&gt; a </a:t>
            </a:r>
            <a:r>
              <a:rPr lang="en-US" sz="2000" dirty="0">
                <a:solidFill>
                  <a:srgbClr val="C00000"/>
                </a:solidFill>
              </a:rPr>
              <a:t>similar viewing direction </a:t>
            </a:r>
            <a:r>
              <a:rPr lang="en-US" sz="2000" dirty="0"/>
              <a:t>as the target image </a:t>
            </a:r>
            <a:endParaRPr lang="en-US" sz="1600" dirty="0"/>
          </a:p>
          <a:p>
            <a:r>
              <a:rPr lang="en-US" sz="2000" dirty="0"/>
              <a:t>-&gt; a </a:t>
            </a:r>
            <a:r>
              <a:rPr lang="en-US" sz="2000" dirty="0">
                <a:solidFill>
                  <a:srgbClr val="C00000"/>
                </a:solidFill>
              </a:rPr>
              <a:t>suitable baseline </a:t>
            </a:r>
            <a:r>
              <a:rPr lang="en-US" sz="2000" dirty="0"/>
              <a:t>neither too short to degenerate the reconstruction accuracy nor too long to have less common coverage of the scene. </a:t>
            </a:r>
            <a:r>
              <a:rPr lang="en-US" sz="1600" dirty="0"/>
              <a:t> </a:t>
            </a:r>
            <a:endParaRPr lang="en-US" sz="1200"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2F754C-E931-5F4F-9C72-A3579E4F8229}"/>
                  </a:ext>
                </a:extLst>
              </p:cNvPr>
              <p:cNvSpPr/>
              <p:nvPr/>
            </p:nvSpPr>
            <p:spPr>
              <a:xfrm>
                <a:off x="294361" y="4818790"/>
                <a:ext cx="4990158" cy="999056"/>
              </a:xfrm>
              <a:prstGeom prst="rect">
                <a:avLst/>
              </a:prstGeom>
            </p:spPr>
            <p:txBody>
              <a:bodyPr wrap="square">
                <a:spAutoFit/>
              </a:bodyPr>
              <a:lstStyle/>
              <a:p>
                <a14:m>
                  <m:oMath xmlns:m="http://schemas.openxmlformats.org/officeDocument/2006/math">
                    <m:r>
                      <a:rPr lang="en-US" sz="1800" b="0" i="1" dirty="0" smtClean="0">
                        <a:latin typeface="Cambria Math" panose="02040503050406030204" pitchFamily="18" charset="0"/>
                      </a:rPr>
                      <m:t>5</m:t>
                    </m:r>
                    <m:r>
                      <a:rPr lang="en-US" sz="1800" b="0" i="1" dirty="0" smtClean="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rPr>
                      <m:t> </m:t>
                    </m:r>
                    <m:r>
                      <a:rPr lang="en-US" sz="1800" i="1" dirty="0">
                        <a:latin typeface="Cambria Math" panose="02040503050406030204" pitchFamily="18" charset="0"/>
                      </a:rPr>
                      <m:t>&lt; </m:t>
                    </m:r>
                    <m:r>
                      <a:rPr lang="en-US" sz="1800" b="0" i="1" dirty="0" smtClean="0">
                        <a:latin typeface="Cambria Math" panose="02040503050406030204" pitchFamily="18" charset="0"/>
                        <a:ea typeface="Cambria Math" panose="02040503050406030204" pitchFamily="18" charset="0"/>
                      </a:rPr>
                      <m:t>𝜃</m:t>
                    </m:r>
                    <m:r>
                      <a:rPr lang="en-US" sz="1800" i="1" dirty="0">
                        <a:latin typeface="Cambria Math" panose="02040503050406030204" pitchFamily="18" charset="0"/>
                      </a:rPr>
                      <m:t>&lt;</m:t>
                    </m:r>
                    <m:r>
                      <a:rPr lang="en-US" sz="1800" b="0" i="1" dirty="0" smtClean="0">
                        <a:latin typeface="Cambria Math" panose="02040503050406030204" pitchFamily="18" charset="0"/>
                      </a:rPr>
                      <m:t>60</m:t>
                    </m:r>
                    <m:r>
                      <a:rPr lang="en-US" sz="1800" b="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 </m:t>
                    </m:r>
                  </m:oMath>
                </a14:m>
                <a:endParaRPr lang="en-US" sz="1800" dirty="0"/>
              </a:p>
              <a:p>
                <a14:m>
                  <m:oMath xmlns:m="http://schemas.openxmlformats.org/officeDocument/2006/math">
                    <m:r>
                      <a:rPr lang="en-US" sz="1800" b="0" i="1" smtClean="0">
                        <a:latin typeface="Cambria Math" panose="02040503050406030204" pitchFamily="18" charset="0"/>
                      </a:rPr>
                      <m:t>0.05</m:t>
                    </m:r>
                    <m:r>
                      <a:rPr lang="en-US" sz="1800" b="0" i="1" smtClean="0">
                        <a:latin typeface="Cambria Math" panose="02040503050406030204" pitchFamily="18" charset="0"/>
                      </a:rPr>
                      <m:t>𝑑</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𝐵</m:t>
                    </m:r>
                    <m:r>
                      <a:rPr lang="en-US" sz="1800" b="0" i="1" smtClean="0">
                        <a:latin typeface="Cambria Math" panose="02040503050406030204" pitchFamily="18" charset="0"/>
                        <a:ea typeface="Cambria Math" panose="02040503050406030204" pitchFamily="18" charset="0"/>
                      </a:rPr>
                      <m:t> ≤2</m:t>
                    </m:r>
                    <m:r>
                      <a:rPr lang="en-US" sz="1800" b="0" i="1" smtClean="0">
                        <a:latin typeface="Cambria Math" panose="02040503050406030204" pitchFamily="18" charset="0"/>
                        <a:ea typeface="Cambria Math" panose="02040503050406030204" pitchFamily="18" charset="0"/>
                      </a:rPr>
                      <m:t>𝑑</m:t>
                    </m:r>
                  </m:oMath>
                </a14:m>
                <a:endParaRPr lang="en-US" sz="1800" dirty="0"/>
              </a:p>
              <a:p>
                <a:endParaRPr lang="en-US" altLang="ja-JP" sz="1800" dirty="0">
                  <a:latin typeface="DengXian" panose="02010600030101010101" pitchFamily="2" charset="-122"/>
                  <a:ea typeface="DengXian" panose="02010600030101010101" pitchFamily="2" charset="-122"/>
                </a:endParaRPr>
              </a:p>
            </p:txBody>
          </p:sp>
        </mc:Choice>
        <mc:Fallback xmlns="">
          <p:sp>
            <p:nvSpPr>
              <p:cNvPr id="7" name="Rectangle 6">
                <a:extLst>
                  <a:ext uri="{FF2B5EF4-FFF2-40B4-BE49-F238E27FC236}">
                    <a16:creationId xmlns:a16="http://schemas.microsoft.com/office/drawing/2014/main" id="{482F754C-E931-5F4F-9C72-A3579E4F8229}"/>
                  </a:ext>
                </a:extLst>
              </p:cNvPr>
              <p:cNvSpPr>
                <a:spLocks noRot="1" noChangeAspect="1" noMove="1" noResize="1" noEditPoints="1" noAdjustHandles="1" noChangeArrowheads="1" noChangeShapeType="1" noTextEdit="1"/>
              </p:cNvSpPr>
              <p:nvPr/>
            </p:nvSpPr>
            <p:spPr>
              <a:xfrm>
                <a:off x="294361" y="4818790"/>
                <a:ext cx="4990158" cy="999056"/>
              </a:xfrm>
              <a:prstGeom prst="rect">
                <a:avLst/>
              </a:prstGeom>
              <a:blipFill>
                <a:blip r:embed="rId3"/>
                <a:stretch>
                  <a:fillRect l="-508"/>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EFEA10E4-ABDE-2546-B122-4EB8CA9CD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296" y="1715746"/>
            <a:ext cx="2590800" cy="4102100"/>
          </a:xfrm>
          <a:prstGeom prst="rect">
            <a:avLst/>
          </a:prstGeom>
        </p:spPr>
      </p:pic>
    </p:spTree>
    <p:extLst>
      <p:ext uri="{BB962C8B-B14F-4D97-AF65-F5344CB8AC3E}">
        <p14:creationId xmlns:p14="http://schemas.microsoft.com/office/powerpoint/2010/main" val="411261609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solidFill>
                  <a:schemeClr val="tx1"/>
                </a:solidFill>
              </a:rPr>
              <a:t>Pixel-Level View Selection</a:t>
            </a:r>
            <a:endParaRPr dirty="0"/>
          </a:p>
        </p:txBody>
      </p:sp>
      <p:pic>
        <p:nvPicPr>
          <p:cNvPr id="8" name="Picture 7">
            <a:extLst>
              <a:ext uri="{FF2B5EF4-FFF2-40B4-BE49-F238E27FC236}">
                <a16:creationId xmlns:a16="http://schemas.microsoft.com/office/drawing/2014/main" id="{420924BE-66E4-584E-80FD-9DB5F882086A}"/>
              </a:ext>
            </a:extLst>
          </p:cNvPr>
          <p:cNvPicPr>
            <a:picLocks noChangeAspect="1"/>
          </p:cNvPicPr>
          <p:nvPr/>
        </p:nvPicPr>
        <p:blipFill>
          <a:blip r:embed="rId3"/>
          <a:stretch>
            <a:fillRect/>
          </a:stretch>
        </p:blipFill>
        <p:spPr>
          <a:xfrm>
            <a:off x="1111250" y="2133600"/>
            <a:ext cx="6921500" cy="2590800"/>
          </a:xfrm>
          <a:prstGeom prst="rect">
            <a:avLst/>
          </a:prstGeom>
        </p:spPr>
      </p:pic>
      <p:pic>
        <p:nvPicPr>
          <p:cNvPr id="9" name="Picture 8">
            <a:extLst>
              <a:ext uri="{FF2B5EF4-FFF2-40B4-BE49-F238E27FC236}">
                <a16:creationId xmlns:a16="http://schemas.microsoft.com/office/drawing/2014/main" id="{B711C93B-5AFD-404D-B1C0-859CFA21E136}"/>
              </a:ext>
            </a:extLst>
          </p:cNvPr>
          <p:cNvPicPr>
            <a:picLocks noChangeAspect="1"/>
          </p:cNvPicPr>
          <p:nvPr/>
        </p:nvPicPr>
        <p:blipFill>
          <a:blip r:embed="rId4"/>
          <a:stretch>
            <a:fillRect/>
          </a:stretch>
        </p:blipFill>
        <p:spPr>
          <a:xfrm>
            <a:off x="1446975" y="4846699"/>
            <a:ext cx="787400" cy="774700"/>
          </a:xfrm>
          <a:prstGeom prst="rect">
            <a:avLst/>
          </a:prstGeom>
        </p:spPr>
      </p:pic>
      <p:pic>
        <p:nvPicPr>
          <p:cNvPr id="10" name="Picture 9">
            <a:extLst>
              <a:ext uri="{FF2B5EF4-FFF2-40B4-BE49-F238E27FC236}">
                <a16:creationId xmlns:a16="http://schemas.microsoft.com/office/drawing/2014/main" id="{A92691C6-D890-494D-B08B-480C1BDFE629}"/>
              </a:ext>
            </a:extLst>
          </p:cNvPr>
          <p:cNvPicPr>
            <a:picLocks noChangeAspect="1"/>
          </p:cNvPicPr>
          <p:nvPr/>
        </p:nvPicPr>
        <p:blipFill>
          <a:blip r:embed="rId4"/>
          <a:stretch>
            <a:fillRect/>
          </a:stretch>
        </p:blipFill>
        <p:spPr>
          <a:xfrm>
            <a:off x="3263900" y="4846824"/>
            <a:ext cx="787400" cy="774700"/>
          </a:xfrm>
          <a:prstGeom prst="rect">
            <a:avLst/>
          </a:prstGeom>
        </p:spPr>
      </p:pic>
      <p:pic>
        <p:nvPicPr>
          <p:cNvPr id="11" name="Picture 10">
            <a:extLst>
              <a:ext uri="{FF2B5EF4-FFF2-40B4-BE49-F238E27FC236}">
                <a16:creationId xmlns:a16="http://schemas.microsoft.com/office/drawing/2014/main" id="{8C5B619E-40D8-FD4E-A55C-D0A7412D3B01}"/>
              </a:ext>
            </a:extLst>
          </p:cNvPr>
          <p:cNvPicPr>
            <a:picLocks noChangeAspect="1"/>
          </p:cNvPicPr>
          <p:nvPr/>
        </p:nvPicPr>
        <p:blipFill>
          <a:blip r:embed="rId4"/>
          <a:stretch>
            <a:fillRect/>
          </a:stretch>
        </p:blipFill>
        <p:spPr>
          <a:xfrm>
            <a:off x="5097033" y="4846699"/>
            <a:ext cx="787400" cy="774700"/>
          </a:xfrm>
          <a:prstGeom prst="rect">
            <a:avLst/>
          </a:prstGeom>
        </p:spPr>
      </p:pic>
      <p:pic>
        <p:nvPicPr>
          <p:cNvPr id="12" name="Picture 11">
            <a:extLst>
              <a:ext uri="{FF2B5EF4-FFF2-40B4-BE49-F238E27FC236}">
                <a16:creationId xmlns:a16="http://schemas.microsoft.com/office/drawing/2014/main" id="{AE55BCD3-EB37-F64D-BE8F-4712EE03ABB9}"/>
              </a:ext>
            </a:extLst>
          </p:cNvPr>
          <p:cNvPicPr>
            <a:picLocks noChangeAspect="1"/>
          </p:cNvPicPr>
          <p:nvPr/>
        </p:nvPicPr>
        <p:blipFill>
          <a:blip r:embed="rId4"/>
          <a:stretch>
            <a:fillRect/>
          </a:stretch>
        </p:blipFill>
        <p:spPr>
          <a:xfrm>
            <a:off x="6826498" y="4846699"/>
            <a:ext cx="787400" cy="774700"/>
          </a:xfrm>
          <a:prstGeom prst="rect">
            <a:avLst/>
          </a:prstGeom>
        </p:spPr>
      </p:pic>
      <p:sp>
        <p:nvSpPr>
          <p:cNvPr id="14" name="Rectangle 13">
            <a:extLst>
              <a:ext uri="{FF2B5EF4-FFF2-40B4-BE49-F238E27FC236}">
                <a16:creationId xmlns:a16="http://schemas.microsoft.com/office/drawing/2014/main" id="{47D0C15C-B632-6949-A6D2-F13F8342F00F}"/>
              </a:ext>
            </a:extLst>
          </p:cNvPr>
          <p:cNvSpPr/>
          <p:nvPr/>
        </p:nvSpPr>
        <p:spPr>
          <a:xfrm>
            <a:off x="5737858" y="5772628"/>
            <a:ext cx="1587294" cy="338554"/>
          </a:xfrm>
          <a:prstGeom prst="rect">
            <a:avLst/>
          </a:prstGeom>
        </p:spPr>
        <p:txBody>
          <a:bodyPr wrap="none">
            <a:spAutoFit/>
          </a:bodyPr>
          <a:lstStyle/>
          <a:p>
            <a:pPr marL="0" indent="0">
              <a:buNone/>
            </a:pPr>
            <a:r>
              <a:rPr lang="en-US" sz="1600" dirty="0">
                <a:solidFill>
                  <a:schemeClr val="bg2"/>
                </a:solidFill>
                <a:latin typeface="ArialMT"/>
              </a:rPr>
              <a:t>Credit: E. Dunn</a:t>
            </a:r>
          </a:p>
        </p:txBody>
      </p:sp>
      <p:sp>
        <p:nvSpPr>
          <p:cNvPr id="13" name="TextBox 12">
            <a:extLst>
              <a:ext uri="{FF2B5EF4-FFF2-40B4-BE49-F238E27FC236}">
                <a16:creationId xmlns:a16="http://schemas.microsoft.com/office/drawing/2014/main" id="{33E0B84D-C388-9346-8BEA-84E812D8DA55}"/>
              </a:ext>
            </a:extLst>
          </p:cNvPr>
          <p:cNvSpPr txBox="1"/>
          <p:nvPr/>
        </p:nvSpPr>
        <p:spPr>
          <a:xfrm>
            <a:off x="1111250" y="2576945"/>
            <a:ext cx="1576532"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lang="en-CN" dirty="0"/>
              <a:t>R</a:t>
            </a:r>
            <a:r>
              <a:rPr kumimoji="0" lang="en-CN" sz="2600" b="0" i="0" u="none" strike="noStrike" cap="none" spc="0" normalizeH="0" baseline="0" dirty="0">
                <a:ln>
                  <a:noFill/>
                </a:ln>
                <a:solidFill>
                  <a:srgbClr val="101D3A"/>
                </a:solidFill>
                <a:effectLst/>
                <a:uFillTx/>
                <a:latin typeface="+mn-lt"/>
                <a:ea typeface="+mn-ea"/>
                <a:cs typeface="+mn-cs"/>
                <a:sym typeface="Helvetica"/>
              </a:rPr>
              <a:t>eference</a:t>
            </a:r>
          </a:p>
        </p:txBody>
      </p:sp>
      <p:sp>
        <p:nvSpPr>
          <p:cNvPr id="16" name="TextBox 15">
            <a:extLst>
              <a:ext uri="{FF2B5EF4-FFF2-40B4-BE49-F238E27FC236}">
                <a16:creationId xmlns:a16="http://schemas.microsoft.com/office/drawing/2014/main" id="{9FF321C2-947B-A748-A142-01A5DF1D1052}"/>
              </a:ext>
            </a:extLst>
          </p:cNvPr>
          <p:cNvSpPr txBox="1"/>
          <p:nvPr/>
        </p:nvSpPr>
        <p:spPr>
          <a:xfrm>
            <a:off x="1" y="4029797"/>
            <a:ext cx="1576532"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0" i="0" u="none" strike="noStrike" cap="none" spc="0" normalizeH="0" baseline="0" dirty="0">
                <a:ln>
                  <a:noFill/>
                </a:ln>
                <a:solidFill>
                  <a:srgbClr val="101D3A"/>
                </a:solidFill>
                <a:effectLst/>
                <a:uFillTx/>
                <a:latin typeface="+mn-lt"/>
                <a:ea typeface="+mn-ea"/>
                <a:cs typeface="+mn-cs"/>
                <a:sym typeface="Helvetica"/>
              </a:rPr>
              <a:t>Source</a:t>
            </a:r>
          </a:p>
        </p:txBody>
      </p:sp>
    </p:spTree>
    <p:extLst>
      <p:ext uri="{BB962C8B-B14F-4D97-AF65-F5344CB8AC3E}">
        <p14:creationId xmlns:p14="http://schemas.microsoft.com/office/powerpoint/2010/main" val="153091798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182916-78DA-3A4A-899F-CB450AA8BB14}"/>
              </a:ext>
            </a:extLst>
          </p:cNvPr>
          <p:cNvPicPr>
            <a:picLocks noChangeAspect="1"/>
          </p:cNvPicPr>
          <p:nvPr/>
        </p:nvPicPr>
        <p:blipFill>
          <a:blip r:embed="rId3"/>
          <a:stretch>
            <a:fillRect/>
          </a:stretch>
        </p:blipFill>
        <p:spPr>
          <a:xfrm>
            <a:off x="1111250" y="2133600"/>
            <a:ext cx="6921500" cy="2590800"/>
          </a:xfrm>
          <a:prstGeom prst="rect">
            <a:avLst/>
          </a:prstGeom>
        </p:spPr>
      </p:pic>
      <p:pic>
        <p:nvPicPr>
          <p:cNvPr id="8" name="Picture 7">
            <a:extLst>
              <a:ext uri="{FF2B5EF4-FFF2-40B4-BE49-F238E27FC236}">
                <a16:creationId xmlns:a16="http://schemas.microsoft.com/office/drawing/2014/main" id="{0D0281B6-ED08-6040-87EC-2FF71CB1BA8E}"/>
              </a:ext>
            </a:extLst>
          </p:cNvPr>
          <p:cNvPicPr>
            <a:picLocks noChangeAspect="1"/>
          </p:cNvPicPr>
          <p:nvPr/>
        </p:nvPicPr>
        <p:blipFill>
          <a:blip r:embed="rId4"/>
          <a:stretch>
            <a:fillRect/>
          </a:stretch>
        </p:blipFill>
        <p:spPr>
          <a:xfrm>
            <a:off x="1446975" y="4846699"/>
            <a:ext cx="787400" cy="774700"/>
          </a:xfrm>
          <a:prstGeom prst="rect">
            <a:avLst/>
          </a:prstGeom>
        </p:spPr>
      </p:pic>
      <p:pic>
        <p:nvPicPr>
          <p:cNvPr id="10" name="Picture 9">
            <a:extLst>
              <a:ext uri="{FF2B5EF4-FFF2-40B4-BE49-F238E27FC236}">
                <a16:creationId xmlns:a16="http://schemas.microsoft.com/office/drawing/2014/main" id="{762F3292-7C4C-B145-B8DC-DBF29A75AC6F}"/>
              </a:ext>
            </a:extLst>
          </p:cNvPr>
          <p:cNvPicPr>
            <a:picLocks noChangeAspect="1"/>
          </p:cNvPicPr>
          <p:nvPr/>
        </p:nvPicPr>
        <p:blipFill>
          <a:blip r:embed="rId4"/>
          <a:stretch>
            <a:fillRect/>
          </a:stretch>
        </p:blipFill>
        <p:spPr>
          <a:xfrm>
            <a:off x="3263900" y="4846824"/>
            <a:ext cx="787400" cy="774700"/>
          </a:xfrm>
          <a:prstGeom prst="rect">
            <a:avLst/>
          </a:prstGeom>
        </p:spPr>
      </p:pic>
      <p:pic>
        <p:nvPicPr>
          <p:cNvPr id="7" name="Picture 6">
            <a:extLst>
              <a:ext uri="{FF2B5EF4-FFF2-40B4-BE49-F238E27FC236}">
                <a16:creationId xmlns:a16="http://schemas.microsoft.com/office/drawing/2014/main" id="{7B3271A4-3011-3741-8D6B-1334926BF90E}"/>
              </a:ext>
            </a:extLst>
          </p:cNvPr>
          <p:cNvPicPr>
            <a:picLocks noChangeAspect="1"/>
          </p:cNvPicPr>
          <p:nvPr/>
        </p:nvPicPr>
        <p:blipFill>
          <a:blip r:embed="rId5"/>
          <a:stretch>
            <a:fillRect/>
          </a:stretch>
        </p:blipFill>
        <p:spPr>
          <a:xfrm>
            <a:off x="5092702" y="4846699"/>
            <a:ext cx="787400" cy="787400"/>
          </a:xfrm>
          <a:prstGeom prst="rect">
            <a:avLst/>
          </a:prstGeom>
        </p:spPr>
      </p:pic>
      <p:pic>
        <p:nvPicPr>
          <p:cNvPr id="11" name="Picture 10">
            <a:extLst>
              <a:ext uri="{FF2B5EF4-FFF2-40B4-BE49-F238E27FC236}">
                <a16:creationId xmlns:a16="http://schemas.microsoft.com/office/drawing/2014/main" id="{D22476FC-F0EA-4140-BAF7-5DCF99D45870}"/>
              </a:ext>
            </a:extLst>
          </p:cNvPr>
          <p:cNvPicPr>
            <a:picLocks noChangeAspect="1"/>
          </p:cNvPicPr>
          <p:nvPr/>
        </p:nvPicPr>
        <p:blipFill>
          <a:blip r:embed="rId5"/>
          <a:stretch>
            <a:fillRect/>
          </a:stretch>
        </p:blipFill>
        <p:spPr>
          <a:xfrm>
            <a:off x="6909625" y="4846699"/>
            <a:ext cx="787400" cy="787400"/>
          </a:xfrm>
          <a:prstGeom prst="rect">
            <a:avLst/>
          </a:prstGeom>
        </p:spPr>
      </p:pic>
      <p:sp>
        <p:nvSpPr>
          <p:cNvPr id="14" name="Rectangle 13">
            <a:extLst>
              <a:ext uri="{FF2B5EF4-FFF2-40B4-BE49-F238E27FC236}">
                <a16:creationId xmlns:a16="http://schemas.microsoft.com/office/drawing/2014/main" id="{3A7ED731-82CF-2E42-8006-365CAD54C6A4}"/>
              </a:ext>
            </a:extLst>
          </p:cNvPr>
          <p:cNvSpPr/>
          <p:nvPr/>
        </p:nvSpPr>
        <p:spPr>
          <a:xfrm>
            <a:off x="5737858" y="5772628"/>
            <a:ext cx="1587294" cy="338554"/>
          </a:xfrm>
          <a:prstGeom prst="rect">
            <a:avLst/>
          </a:prstGeom>
        </p:spPr>
        <p:txBody>
          <a:bodyPr wrap="none">
            <a:spAutoFit/>
          </a:bodyPr>
          <a:lstStyle/>
          <a:p>
            <a:pPr marL="0" indent="0">
              <a:buNone/>
            </a:pPr>
            <a:r>
              <a:rPr lang="en-US" sz="1600" dirty="0">
                <a:solidFill>
                  <a:schemeClr val="bg2"/>
                </a:solidFill>
                <a:latin typeface="ArialMT"/>
              </a:rPr>
              <a:t>Credit: E. Dunn</a:t>
            </a:r>
          </a:p>
        </p:txBody>
      </p:sp>
      <p:sp>
        <p:nvSpPr>
          <p:cNvPr id="17" name="Title 1">
            <a:extLst>
              <a:ext uri="{FF2B5EF4-FFF2-40B4-BE49-F238E27FC236}">
                <a16:creationId xmlns:a16="http://schemas.microsoft.com/office/drawing/2014/main" id="{7C1C16CE-907F-254C-8597-98AF9F29DF67}"/>
              </a:ext>
            </a:extLst>
          </p:cNvPr>
          <p:cNvSpPr txBox="1">
            <a:spLocks noGrp="1"/>
          </p:cNvSpPr>
          <p:nvPr>
            <p:ph type="title"/>
          </p:nvPr>
        </p:nvSpPr>
        <p:spPr>
          <a:xfrm>
            <a:off x="457200" y="92074"/>
            <a:ext cx="8229600" cy="1244898"/>
          </a:xfrm>
          <a:prstGeom prst="rect">
            <a:avLst/>
          </a:prstGeom>
        </p:spPr>
        <p:txBody>
          <a:bodyPr>
            <a:normAutofit/>
          </a:bodyPr>
          <a:lstStyle/>
          <a:p>
            <a:r>
              <a:rPr lang="en-US" dirty="0">
                <a:solidFill>
                  <a:schemeClr val="tx1"/>
                </a:solidFill>
              </a:rPr>
              <a:t>Pixel-Level View Selection</a:t>
            </a:r>
            <a:endParaRPr dirty="0"/>
          </a:p>
        </p:txBody>
      </p:sp>
      <p:sp>
        <p:nvSpPr>
          <p:cNvPr id="18" name="TextBox 17">
            <a:extLst>
              <a:ext uri="{FF2B5EF4-FFF2-40B4-BE49-F238E27FC236}">
                <a16:creationId xmlns:a16="http://schemas.microsoft.com/office/drawing/2014/main" id="{498448F4-823D-7C44-A049-4A69C1494DC4}"/>
              </a:ext>
            </a:extLst>
          </p:cNvPr>
          <p:cNvSpPr txBox="1"/>
          <p:nvPr/>
        </p:nvSpPr>
        <p:spPr>
          <a:xfrm>
            <a:off x="1111250" y="2576945"/>
            <a:ext cx="1576532"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lang="en-CN" dirty="0"/>
              <a:t>R</a:t>
            </a:r>
            <a:r>
              <a:rPr kumimoji="0" lang="en-CN" sz="2600" b="0" i="0" u="none" strike="noStrike" cap="none" spc="0" normalizeH="0" baseline="0" dirty="0">
                <a:ln>
                  <a:noFill/>
                </a:ln>
                <a:solidFill>
                  <a:srgbClr val="101D3A"/>
                </a:solidFill>
                <a:effectLst/>
                <a:uFillTx/>
                <a:latin typeface="+mn-lt"/>
                <a:ea typeface="+mn-ea"/>
                <a:cs typeface="+mn-cs"/>
                <a:sym typeface="Helvetica"/>
              </a:rPr>
              <a:t>eference</a:t>
            </a:r>
          </a:p>
        </p:txBody>
      </p:sp>
      <p:sp>
        <p:nvSpPr>
          <p:cNvPr id="19" name="TextBox 18">
            <a:extLst>
              <a:ext uri="{FF2B5EF4-FFF2-40B4-BE49-F238E27FC236}">
                <a16:creationId xmlns:a16="http://schemas.microsoft.com/office/drawing/2014/main" id="{45F9A701-4497-D047-B67D-F07E76873EDE}"/>
              </a:ext>
            </a:extLst>
          </p:cNvPr>
          <p:cNvSpPr txBox="1"/>
          <p:nvPr/>
        </p:nvSpPr>
        <p:spPr>
          <a:xfrm>
            <a:off x="1" y="4029797"/>
            <a:ext cx="1576532"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0" i="0" u="none" strike="noStrike" cap="none" spc="0" normalizeH="0" baseline="0" dirty="0">
                <a:ln>
                  <a:noFill/>
                </a:ln>
                <a:solidFill>
                  <a:srgbClr val="101D3A"/>
                </a:solidFill>
                <a:effectLst/>
                <a:uFillTx/>
                <a:latin typeface="+mn-lt"/>
                <a:ea typeface="+mn-ea"/>
                <a:cs typeface="+mn-cs"/>
                <a:sym typeface="Helvetica"/>
              </a:rPr>
              <a:t>Source</a:t>
            </a:r>
          </a:p>
        </p:txBody>
      </p:sp>
    </p:spTree>
    <p:extLst>
      <p:ext uri="{BB962C8B-B14F-4D97-AF65-F5344CB8AC3E}">
        <p14:creationId xmlns:p14="http://schemas.microsoft.com/office/powerpoint/2010/main" val="134267342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9A341B-F199-464A-97CD-4FF64EAA2E6F}"/>
              </a:ext>
            </a:extLst>
          </p:cNvPr>
          <p:cNvPicPr>
            <a:picLocks noChangeAspect="1"/>
          </p:cNvPicPr>
          <p:nvPr/>
        </p:nvPicPr>
        <p:blipFill>
          <a:blip r:embed="rId3"/>
          <a:stretch>
            <a:fillRect/>
          </a:stretch>
        </p:blipFill>
        <p:spPr>
          <a:xfrm>
            <a:off x="1117600" y="2133600"/>
            <a:ext cx="6908800" cy="2590800"/>
          </a:xfrm>
          <a:prstGeom prst="rect">
            <a:avLst/>
          </a:prstGeom>
        </p:spPr>
      </p:pic>
      <p:pic>
        <p:nvPicPr>
          <p:cNvPr id="8" name="Picture 7">
            <a:extLst>
              <a:ext uri="{FF2B5EF4-FFF2-40B4-BE49-F238E27FC236}">
                <a16:creationId xmlns:a16="http://schemas.microsoft.com/office/drawing/2014/main" id="{DD5196B3-751B-EF4A-AD33-7751241ABE95}"/>
              </a:ext>
            </a:extLst>
          </p:cNvPr>
          <p:cNvPicPr>
            <a:picLocks noChangeAspect="1"/>
          </p:cNvPicPr>
          <p:nvPr/>
        </p:nvPicPr>
        <p:blipFill>
          <a:blip r:embed="rId4"/>
          <a:stretch>
            <a:fillRect/>
          </a:stretch>
        </p:blipFill>
        <p:spPr>
          <a:xfrm>
            <a:off x="5097033" y="4846699"/>
            <a:ext cx="787400" cy="774700"/>
          </a:xfrm>
          <a:prstGeom prst="rect">
            <a:avLst/>
          </a:prstGeom>
        </p:spPr>
      </p:pic>
      <p:pic>
        <p:nvPicPr>
          <p:cNvPr id="9" name="Picture 8">
            <a:extLst>
              <a:ext uri="{FF2B5EF4-FFF2-40B4-BE49-F238E27FC236}">
                <a16:creationId xmlns:a16="http://schemas.microsoft.com/office/drawing/2014/main" id="{C63F0559-E57D-9C4B-B307-01F3B3DDFFEA}"/>
              </a:ext>
            </a:extLst>
          </p:cNvPr>
          <p:cNvPicPr>
            <a:picLocks noChangeAspect="1"/>
          </p:cNvPicPr>
          <p:nvPr/>
        </p:nvPicPr>
        <p:blipFill>
          <a:blip r:embed="rId4"/>
          <a:stretch>
            <a:fillRect/>
          </a:stretch>
        </p:blipFill>
        <p:spPr>
          <a:xfrm>
            <a:off x="6826498" y="4846699"/>
            <a:ext cx="787400" cy="774700"/>
          </a:xfrm>
          <a:prstGeom prst="rect">
            <a:avLst/>
          </a:prstGeom>
        </p:spPr>
      </p:pic>
      <p:pic>
        <p:nvPicPr>
          <p:cNvPr id="7" name="Picture 6">
            <a:extLst>
              <a:ext uri="{FF2B5EF4-FFF2-40B4-BE49-F238E27FC236}">
                <a16:creationId xmlns:a16="http://schemas.microsoft.com/office/drawing/2014/main" id="{827BC5BC-4067-D745-93B7-CA1EE40891A6}"/>
              </a:ext>
            </a:extLst>
          </p:cNvPr>
          <p:cNvPicPr>
            <a:picLocks noChangeAspect="1"/>
          </p:cNvPicPr>
          <p:nvPr/>
        </p:nvPicPr>
        <p:blipFill>
          <a:blip r:embed="rId5"/>
          <a:stretch>
            <a:fillRect/>
          </a:stretch>
        </p:blipFill>
        <p:spPr>
          <a:xfrm>
            <a:off x="3259568" y="4846699"/>
            <a:ext cx="787400" cy="787400"/>
          </a:xfrm>
          <a:prstGeom prst="rect">
            <a:avLst/>
          </a:prstGeom>
        </p:spPr>
      </p:pic>
      <p:pic>
        <p:nvPicPr>
          <p:cNvPr id="10" name="Picture 9">
            <a:extLst>
              <a:ext uri="{FF2B5EF4-FFF2-40B4-BE49-F238E27FC236}">
                <a16:creationId xmlns:a16="http://schemas.microsoft.com/office/drawing/2014/main" id="{755B1C94-5AF8-A646-A0B1-115A866DFCE3}"/>
              </a:ext>
            </a:extLst>
          </p:cNvPr>
          <p:cNvPicPr>
            <a:picLocks noChangeAspect="1"/>
          </p:cNvPicPr>
          <p:nvPr/>
        </p:nvPicPr>
        <p:blipFill>
          <a:blip r:embed="rId5"/>
          <a:stretch>
            <a:fillRect/>
          </a:stretch>
        </p:blipFill>
        <p:spPr>
          <a:xfrm>
            <a:off x="1422103" y="4846699"/>
            <a:ext cx="787400" cy="787400"/>
          </a:xfrm>
          <a:prstGeom prst="rect">
            <a:avLst/>
          </a:prstGeom>
        </p:spPr>
      </p:pic>
      <p:sp>
        <p:nvSpPr>
          <p:cNvPr id="13" name="Rectangle 12">
            <a:extLst>
              <a:ext uri="{FF2B5EF4-FFF2-40B4-BE49-F238E27FC236}">
                <a16:creationId xmlns:a16="http://schemas.microsoft.com/office/drawing/2014/main" id="{652064FD-053B-EA49-9DB7-A1EAA02D15A5}"/>
              </a:ext>
            </a:extLst>
          </p:cNvPr>
          <p:cNvSpPr/>
          <p:nvPr/>
        </p:nvSpPr>
        <p:spPr>
          <a:xfrm>
            <a:off x="5737858" y="5772628"/>
            <a:ext cx="1587294" cy="338554"/>
          </a:xfrm>
          <a:prstGeom prst="rect">
            <a:avLst/>
          </a:prstGeom>
        </p:spPr>
        <p:txBody>
          <a:bodyPr wrap="none">
            <a:spAutoFit/>
          </a:bodyPr>
          <a:lstStyle/>
          <a:p>
            <a:pPr marL="0" indent="0">
              <a:buNone/>
            </a:pPr>
            <a:r>
              <a:rPr lang="en-US" sz="1600" dirty="0">
                <a:solidFill>
                  <a:schemeClr val="bg2"/>
                </a:solidFill>
                <a:latin typeface="ArialMT"/>
              </a:rPr>
              <a:t>Credit: E. Dunn</a:t>
            </a:r>
          </a:p>
        </p:txBody>
      </p:sp>
      <p:sp>
        <p:nvSpPr>
          <p:cNvPr id="16" name="Title 1">
            <a:extLst>
              <a:ext uri="{FF2B5EF4-FFF2-40B4-BE49-F238E27FC236}">
                <a16:creationId xmlns:a16="http://schemas.microsoft.com/office/drawing/2014/main" id="{DB6D036F-7AFA-3C4E-9ADA-59CF142761F2}"/>
              </a:ext>
            </a:extLst>
          </p:cNvPr>
          <p:cNvSpPr txBox="1">
            <a:spLocks noGrp="1"/>
          </p:cNvSpPr>
          <p:nvPr>
            <p:ph type="title"/>
          </p:nvPr>
        </p:nvSpPr>
        <p:spPr>
          <a:xfrm>
            <a:off x="457200" y="92074"/>
            <a:ext cx="8229600" cy="1244898"/>
          </a:xfrm>
          <a:prstGeom prst="rect">
            <a:avLst/>
          </a:prstGeom>
        </p:spPr>
        <p:txBody>
          <a:bodyPr>
            <a:normAutofit/>
          </a:bodyPr>
          <a:lstStyle/>
          <a:p>
            <a:r>
              <a:rPr lang="en-US" dirty="0">
                <a:solidFill>
                  <a:schemeClr val="tx1"/>
                </a:solidFill>
              </a:rPr>
              <a:t>Pixel-Level View Selection</a:t>
            </a:r>
            <a:endParaRPr dirty="0"/>
          </a:p>
        </p:txBody>
      </p:sp>
      <p:sp>
        <p:nvSpPr>
          <p:cNvPr id="17" name="TextBox 16">
            <a:extLst>
              <a:ext uri="{FF2B5EF4-FFF2-40B4-BE49-F238E27FC236}">
                <a16:creationId xmlns:a16="http://schemas.microsoft.com/office/drawing/2014/main" id="{5E44BF6B-0585-984F-97A4-16777A1EFABB}"/>
              </a:ext>
            </a:extLst>
          </p:cNvPr>
          <p:cNvSpPr txBox="1"/>
          <p:nvPr/>
        </p:nvSpPr>
        <p:spPr>
          <a:xfrm>
            <a:off x="1111250" y="2576945"/>
            <a:ext cx="1576532"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lang="en-CN" dirty="0"/>
              <a:t>R</a:t>
            </a:r>
            <a:r>
              <a:rPr kumimoji="0" lang="en-CN" sz="2600" b="0" i="0" u="none" strike="noStrike" cap="none" spc="0" normalizeH="0" baseline="0" dirty="0">
                <a:ln>
                  <a:noFill/>
                </a:ln>
                <a:solidFill>
                  <a:srgbClr val="101D3A"/>
                </a:solidFill>
                <a:effectLst/>
                <a:uFillTx/>
                <a:latin typeface="+mn-lt"/>
                <a:ea typeface="+mn-ea"/>
                <a:cs typeface="+mn-cs"/>
                <a:sym typeface="Helvetica"/>
              </a:rPr>
              <a:t>eference</a:t>
            </a:r>
          </a:p>
        </p:txBody>
      </p:sp>
      <p:sp>
        <p:nvSpPr>
          <p:cNvPr id="18" name="TextBox 17">
            <a:extLst>
              <a:ext uri="{FF2B5EF4-FFF2-40B4-BE49-F238E27FC236}">
                <a16:creationId xmlns:a16="http://schemas.microsoft.com/office/drawing/2014/main" id="{A80BD69A-7A06-654B-BD38-AE722EC5A719}"/>
              </a:ext>
            </a:extLst>
          </p:cNvPr>
          <p:cNvSpPr txBox="1"/>
          <p:nvPr/>
        </p:nvSpPr>
        <p:spPr>
          <a:xfrm>
            <a:off x="1" y="4029797"/>
            <a:ext cx="1576532"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0" i="0" u="none" strike="noStrike" cap="none" spc="0" normalizeH="0" baseline="0" dirty="0">
                <a:ln>
                  <a:noFill/>
                </a:ln>
                <a:solidFill>
                  <a:srgbClr val="101D3A"/>
                </a:solidFill>
                <a:effectLst/>
                <a:uFillTx/>
                <a:latin typeface="+mn-lt"/>
                <a:ea typeface="+mn-ea"/>
                <a:cs typeface="+mn-cs"/>
                <a:sym typeface="Helvetica"/>
              </a:rPr>
              <a:t>Source</a:t>
            </a:r>
          </a:p>
        </p:txBody>
      </p:sp>
    </p:spTree>
    <p:extLst>
      <p:ext uri="{BB962C8B-B14F-4D97-AF65-F5344CB8AC3E}">
        <p14:creationId xmlns:p14="http://schemas.microsoft.com/office/powerpoint/2010/main" val="410863682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Image Selection vs Depth Estimation</a:t>
            </a:r>
            <a:endParaRPr sz="3600" dirty="0"/>
          </a:p>
        </p:txBody>
      </p:sp>
      <p:sp>
        <p:nvSpPr>
          <p:cNvPr id="2" name="TextBox 1">
            <a:extLst>
              <a:ext uri="{FF2B5EF4-FFF2-40B4-BE49-F238E27FC236}">
                <a16:creationId xmlns:a16="http://schemas.microsoft.com/office/drawing/2014/main" id="{D52F3030-7520-0244-9750-7CCD72D09D64}"/>
              </a:ext>
            </a:extLst>
          </p:cNvPr>
          <p:cNvSpPr txBox="1"/>
          <p:nvPr/>
        </p:nvSpPr>
        <p:spPr>
          <a:xfrm>
            <a:off x="294361" y="1469465"/>
            <a:ext cx="8392439" cy="1092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altLang="ja-JP" sz="2000" dirty="0"/>
              <a:t>visibility requires scene structure and scene structure requires visibility</a:t>
            </a:r>
          </a:p>
          <a:p>
            <a:r>
              <a:rPr lang="en-US" sz="2000" b="1" dirty="0"/>
              <a:t>This is a chicken-and-egg problem</a:t>
            </a:r>
            <a:endParaRPr lang="ja-JP" altLang="en-US" sz="1600" b="1"/>
          </a:p>
          <a:p>
            <a:pPr marL="257128" marR="0" indent="-257128" algn="l" defTabSz="342837" rtl="0" fontAlgn="auto" latinLnBrk="0" hangingPunct="0">
              <a:lnSpc>
                <a:spcPct val="100000"/>
              </a:lnSpc>
              <a:spcBef>
                <a:spcPts val="200"/>
              </a:spcBef>
              <a:spcAft>
                <a:spcPts val="0"/>
              </a:spcAft>
              <a:buClrTx/>
              <a:buSzPct val="100000"/>
              <a:buFont typeface="Arial"/>
              <a:buChar char="•"/>
              <a:tabLst/>
            </a:pPr>
            <a:endParaRPr kumimoji="0" lang="en-CN" sz="2600" b="0" i="0" u="none" strike="noStrike" cap="none" spc="0" normalizeH="0" baseline="0" dirty="0">
              <a:ln>
                <a:noFill/>
              </a:ln>
              <a:solidFill>
                <a:srgbClr val="101D3A"/>
              </a:solidFill>
              <a:effectLst/>
              <a:uFillTx/>
              <a:latin typeface="+mn-lt"/>
              <a:ea typeface="+mn-ea"/>
              <a:cs typeface="+mn-cs"/>
              <a:sym typeface="Helvetica"/>
            </a:endParaRPr>
          </a:p>
        </p:txBody>
      </p:sp>
      <p:pic>
        <p:nvPicPr>
          <p:cNvPr id="3" name="Picture 2">
            <a:extLst>
              <a:ext uri="{FF2B5EF4-FFF2-40B4-BE49-F238E27FC236}">
                <a16:creationId xmlns:a16="http://schemas.microsoft.com/office/drawing/2014/main" id="{C7D1287F-669C-D84F-9B44-13E71CBF480F}"/>
              </a:ext>
            </a:extLst>
          </p:cNvPr>
          <p:cNvPicPr>
            <a:picLocks noChangeAspect="1"/>
          </p:cNvPicPr>
          <p:nvPr/>
        </p:nvPicPr>
        <p:blipFill>
          <a:blip r:embed="rId3"/>
          <a:stretch>
            <a:fillRect/>
          </a:stretch>
        </p:blipFill>
        <p:spPr>
          <a:xfrm>
            <a:off x="580628" y="2985537"/>
            <a:ext cx="8212898" cy="2620783"/>
          </a:xfrm>
          <a:prstGeom prst="rect">
            <a:avLst/>
          </a:prstGeom>
        </p:spPr>
      </p:pic>
      <p:sp>
        <p:nvSpPr>
          <p:cNvPr id="13" name="Rectangle 12">
            <a:extLst>
              <a:ext uri="{FF2B5EF4-FFF2-40B4-BE49-F238E27FC236}">
                <a16:creationId xmlns:a16="http://schemas.microsoft.com/office/drawing/2014/main" id="{E355B4DF-CD2D-2143-9CCC-7843D4ADD679}"/>
              </a:ext>
            </a:extLst>
          </p:cNvPr>
          <p:cNvSpPr/>
          <p:nvPr/>
        </p:nvSpPr>
        <p:spPr>
          <a:xfrm>
            <a:off x="6234246" y="6029785"/>
            <a:ext cx="1576072" cy="338554"/>
          </a:xfrm>
          <a:prstGeom prst="rect">
            <a:avLst/>
          </a:prstGeom>
        </p:spPr>
        <p:txBody>
          <a:bodyPr wrap="none">
            <a:spAutoFit/>
          </a:bodyPr>
          <a:lstStyle/>
          <a:p>
            <a:pPr marL="0" indent="0">
              <a:buNone/>
            </a:pPr>
            <a:r>
              <a:rPr lang="en-US" sz="1600" dirty="0">
                <a:solidFill>
                  <a:schemeClr val="bg2"/>
                </a:solidFill>
                <a:latin typeface="ArialMT"/>
              </a:rPr>
              <a:t>Credit: S. Shen</a:t>
            </a:r>
          </a:p>
        </p:txBody>
      </p:sp>
    </p:spTree>
    <p:extLst>
      <p:ext uri="{BB962C8B-B14F-4D97-AF65-F5344CB8AC3E}">
        <p14:creationId xmlns:p14="http://schemas.microsoft.com/office/powerpoint/2010/main" val="4049080915"/>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pPr lvl="0" rtl="0" hangingPunct="0">
              <a:spcBef>
                <a:spcPts val="200"/>
              </a:spcBef>
              <a:buSzPct val="100000"/>
              <a:defRPr/>
            </a:pPr>
            <a:r>
              <a:rPr lang="en-US" sz="3200" dirty="0"/>
              <a:t>Joint Pixel-Level View Selection and </a:t>
            </a:r>
            <a:r>
              <a:rPr lang="en-US" sz="3200" dirty="0" err="1"/>
              <a:t>Depthmap</a:t>
            </a:r>
            <a:r>
              <a:rPr lang="en-US" sz="3200" dirty="0"/>
              <a:t> Estimation</a:t>
            </a:r>
          </a:p>
        </p:txBody>
      </p:sp>
      <p:sp>
        <p:nvSpPr>
          <p:cNvPr id="5" name="矩形 124">
            <a:extLst>
              <a:ext uri="{FF2B5EF4-FFF2-40B4-BE49-F238E27FC236}">
                <a16:creationId xmlns:a16="http://schemas.microsoft.com/office/drawing/2014/main" id="{5EB479F2-ED1C-6648-BB9A-890185E17CA8}"/>
              </a:ext>
            </a:extLst>
          </p:cNvPr>
          <p:cNvSpPr txBox="1"/>
          <p:nvPr/>
        </p:nvSpPr>
        <p:spPr>
          <a:xfrm>
            <a:off x="294361" y="6321995"/>
            <a:ext cx="8801447"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E. Zheng, et. al. “</a:t>
            </a:r>
            <a:r>
              <a:rPr kumimoji="0" lang="en-US" sz="1200" b="1" i="0" u="none" strike="noStrike" kern="0" cap="none" spc="0" normalizeH="0" baseline="0" noProof="0" dirty="0" err="1">
                <a:ln>
                  <a:noFill/>
                </a:ln>
                <a:solidFill>
                  <a:srgbClr val="101D3A"/>
                </a:solidFill>
                <a:effectLst/>
                <a:uLnTx/>
                <a:uFillTx/>
                <a:latin typeface="Helvetica"/>
                <a:sym typeface="Helvetica"/>
              </a:rPr>
              <a:t>Patchmatch</a:t>
            </a:r>
            <a:r>
              <a:rPr kumimoji="0" lang="en-US" sz="1200" b="1" i="0" u="none" strike="noStrike" kern="0" cap="none" spc="0" normalizeH="0" baseline="0" noProof="0" dirty="0">
                <a:ln>
                  <a:noFill/>
                </a:ln>
                <a:solidFill>
                  <a:srgbClr val="101D3A"/>
                </a:solidFill>
                <a:effectLst/>
                <a:uLnTx/>
                <a:uFillTx/>
                <a:latin typeface="Helvetica"/>
                <a:sym typeface="Helvetica"/>
              </a:rPr>
              <a:t> based joint view selection and </a:t>
            </a:r>
            <a:r>
              <a:rPr kumimoji="0" lang="en-US" sz="1200" b="1" i="0" u="none" strike="noStrike" kern="0" cap="none" spc="0" normalizeH="0" baseline="0" noProof="0" dirty="0" err="1">
                <a:ln>
                  <a:noFill/>
                </a:ln>
                <a:solidFill>
                  <a:srgbClr val="101D3A"/>
                </a:solidFill>
                <a:effectLst/>
                <a:uLnTx/>
                <a:uFillTx/>
                <a:latin typeface="Helvetica"/>
                <a:sym typeface="Helvetica"/>
              </a:rPr>
              <a:t>depthmap</a:t>
            </a:r>
            <a:r>
              <a:rPr kumimoji="0" lang="en-US" sz="1200" b="1" i="0" u="none" strike="noStrike" kern="0" cap="none" spc="0" normalizeH="0" baseline="0" noProof="0" dirty="0">
                <a:ln>
                  <a:noFill/>
                </a:ln>
                <a:solidFill>
                  <a:srgbClr val="101D3A"/>
                </a:solidFill>
                <a:effectLst/>
                <a:uLnTx/>
                <a:uFillTx/>
                <a:latin typeface="Helvetica"/>
                <a:sym typeface="Helvetica"/>
              </a:rPr>
              <a:t> estimation</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CVPR 2014</a:t>
            </a:r>
          </a:p>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J. L. </a:t>
            </a:r>
            <a:r>
              <a:rPr kumimoji="0" lang="en-US" sz="1200" b="0" i="0" u="none" strike="noStrike" kern="0" cap="none" spc="0" normalizeH="0" baseline="0" noProof="0" dirty="0" err="1">
                <a:ln>
                  <a:noFill/>
                </a:ln>
                <a:solidFill>
                  <a:srgbClr val="101D3A"/>
                </a:solidFill>
                <a:effectLst/>
                <a:uLnTx/>
                <a:uFillTx/>
                <a:latin typeface="Helvetica"/>
                <a:sym typeface="Helvetica"/>
              </a:rPr>
              <a:t>Schönberger</a:t>
            </a:r>
            <a:r>
              <a:rPr kumimoji="0" lang="en-US" sz="1200" b="0" i="0" u="none" strike="noStrike" kern="0" cap="none" spc="0" normalizeH="0" baseline="0" noProof="0" dirty="0">
                <a:ln>
                  <a:noFill/>
                </a:ln>
                <a:solidFill>
                  <a:srgbClr val="101D3A"/>
                </a:solidFill>
                <a:effectLst/>
                <a:uLnTx/>
                <a:uFillTx/>
                <a:latin typeface="Helvetica"/>
                <a:sym typeface="Helvetica"/>
              </a:rPr>
              <a:t>, et. al. “</a:t>
            </a:r>
            <a:r>
              <a:rPr kumimoji="0" lang="en-US" sz="1200" b="1" i="0" u="none" strike="noStrike" kern="0" cap="none" spc="0" normalizeH="0" baseline="0" noProof="0" dirty="0">
                <a:ln>
                  <a:noFill/>
                </a:ln>
                <a:solidFill>
                  <a:srgbClr val="101D3A"/>
                </a:solidFill>
                <a:effectLst/>
                <a:uLnTx/>
                <a:uFillTx/>
                <a:latin typeface="Helvetica"/>
                <a:sym typeface="Helvetica"/>
              </a:rPr>
              <a:t>Pixelwise View Selection for Unstructured Multi-View Stereo</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ECCV 2016</a:t>
            </a:r>
            <a:r>
              <a:rPr kumimoji="0" lang="en-US" sz="1200" b="0" i="0" u="none" strike="noStrike" kern="0" cap="none" spc="0" normalizeH="0" baseline="0" noProof="0" dirty="0">
                <a:ln>
                  <a:noFill/>
                </a:ln>
                <a:solidFill>
                  <a:srgbClr val="101D3A"/>
                </a:solidFill>
                <a:effectLst/>
                <a:uLnTx/>
                <a:uFillTx/>
                <a:latin typeface="Helvetica"/>
                <a:sym typeface="Helvetica"/>
              </a:rPr>
              <a:t> </a:t>
            </a:r>
            <a:endParaRPr kumimoji="0" lang="en-US" sz="700" b="0" i="0" u="none" strike="noStrike" kern="0" cap="none" spc="0" normalizeH="0" baseline="0" noProof="0" dirty="0">
              <a:ln>
                <a:noFill/>
              </a:ln>
              <a:solidFill>
                <a:srgbClr val="101D3A"/>
              </a:solidFill>
              <a:effectLst/>
              <a:uLnTx/>
              <a:uFillTx/>
              <a:latin typeface="Helvetica"/>
              <a:sym typeface="Helvetica"/>
            </a:endParaRPr>
          </a:p>
        </p:txBody>
      </p:sp>
      <mc:AlternateContent xmlns:mc="http://schemas.openxmlformats.org/markup-compatibility/2006" xmlns:a14="http://schemas.microsoft.com/office/drawing/2010/main">
        <mc:Choice Requires="a14">
          <p:sp>
            <p:nvSpPr>
              <p:cNvPr id="8" name="TextBox 12">
                <a:extLst>
                  <a:ext uri="{FF2B5EF4-FFF2-40B4-BE49-F238E27FC236}">
                    <a16:creationId xmlns:a16="http://schemas.microsoft.com/office/drawing/2014/main" id="{A320BEED-D134-DF4F-A556-434940B625C8}"/>
                  </a:ext>
                </a:extLst>
              </p:cNvPr>
              <p:cNvSpPr txBox="1"/>
              <p:nvPr/>
            </p:nvSpPr>
            <p:spPr>
              <a:xfrm>
                <a:off x="270264" y="1508539"/>
                <a:ext cx="8849639" cy="508466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34289" tIns="34289" rIns="34289" bIns="34289">
                <a:spAutoFit/>
              </a:bodyPr>
              <a:lstStyle/>
              <a:p>
                <a:r>
                  <a:rPr kumimoji="0" lang="en-US" sz="2000" b="1" i="0" u="none" strike="noStrike" kern="0" cap="none" spc="0" normalizeH="0" baseline="0" noProof="0" dirty="0">
                    <a:ln>
                      <a:noFill/>
                    </a:ln>
                    <a:solidFill>
                      <a:srgbClr val="101D3A"/>
                    </a:solidFill>
                    <a:effectLst/>
                    <a:uLnTx/>
                    <a:uFillTx/>
                    <a:latin typeface="Helvetica"/>
                    <a:sym typeface="Helvetica"/>
                  </a:rPr>
                  <a:t>Maximum likelihood estimation (MLE):</a:t>
                </a:r>
              </a:p>
              <a:p>
                <a:endParaRPr lang="en-US" sz="2000" b="1" dirty="0">
                  <a:latin typeface="Helvetica"/>
                </a:endParaRPr>
              </a:p>
              <a:p>
                <a:r>
                  <a:rPr kumimoji="0" lang="en-US" sz="2000" b="1" i="0" u="none" strike="noStrike" kern="0" cap="none" spc="0" normalizeH="0" noProof="0" dirty="0">
                    <a:ln>
                      <a:noFill/>
                    </a:ln>
                    <a:solidFill>
                      <a:srgbClr val="101D3A"/>
                    </a:solidFill>
                    <a:effectLst/>
                    <a:uLnTx/>
                    <a:uFillTx/>
                    <a:latin typeface="Helvetica"/>
                    <a:sym typeface="Helvetica"/>
                  </a:rPr>
                  <a:t>Likelihood function </a:t>
                </a:r>
                <a14:m>
                  <m:oMath xmlns:m="http://schemas.openxmlformats.org/officeDocument/2006/math">
                    <m:r>
                      <a:rPr lang="en-US" sz="2000" i="1">
                        <a:latin typeface="Cambria Math" panose="02040503050406030204" pitchFamily="18" charset="0"/>
                      </a:rPr>
                      <m:t>𝑃</m:t>
                    </m:r>
                    <m:r>
                      <a:rPr lang="en-US" sz="2000" b="1" i="1">
                        <a:latin typeface="Cambria Math" panose="02040503050406030204" pitchFamily="18" charset="0"/>
                      </a:rPr>
                      <m:t>(</m:t>
                    </m:r>
                    <m:r>
                      <a:rPr lang="en-US" sz="2000" b="1" i="1" smtClean="0">
                        <a:latin typeface="Cambria Math" panose="02040503050406030204" pitchFamily="18" charset="0"/>
                      </a:rPr>
                      <m:t>𝑿</m:t>
                    </m:r>
                    <m:r>
                      <a:rPr lang="en-US" sz="2000" b="1" i="1" smtClean="0">
                        <a:latin typeface="Cambria Math" panose="02040503050406030204" pitchFamily="18" charset="0"/>
                      </a:rPr>
                      <m:t>, </m:t>
                    </m:r>
                    <m:r>
                      <a:rPr lang="en-US" sz="2000" b="1" i="1">
                        <a:latin typeface="Cambria Math" panose="02040503050406030204" pitchFamily="18" charset="0"/>
                      </a:rPr>
                      <m:t>𝒁</m:t>
                    </m:r>
                    <m:r>
                      <a:rPr lang="en-US" sz="2000" b="1" i="1">
                        <a:latin typeface="Cambria Math" panose="02040503050406030204" pitchFamily="18" charset="0"/>
                      </a:rPr>
                      <m:t>, </m:t>
                    </m:r>
                    <m:r>
                      <a:rPr lang="en-US" sz="2000" b="1" i="1">
                        <a:latin typeface="Cambria Math" panose="02040503050406030204" pitchFamily="18" charset="0"/>
                        <a:ea typeface="Cambria Math" panose="02040503050406030204" pitchFamily="18" charset="0"/>
                      </a:rPr>
                      <m:t>𝜽</m:t>
                    </m:r>
                    <m:r>
                      <a:rPr lang="en-US" sz="2000" b="1" i="1">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𝑵</m:t>
                    </m:r>
                    <m:r>
                      <a:rPr lang="en-US" sz="2000" b="1" i="1">
                        <a:latin typeface="Cambria Math" panose="02040503050406030204" pitchFamily="18" charset="0"/>
                        <a:ea typeface="Cambria Math" panose="02040503050406030204" pitchFamily="18" charset="0"/>
                      </a:rPr>
                      <m:t>)</m:t>
                    </m:r>
                  </m:oMath>
                </a14:m>
                <a:r>
                  <a:rPr kumimoji="0" lang="en-US" sz="2000" b="1" i="0" u="none" strike="noStrike" kern="0" cap="none" spc="0" normalizeH="0" baseline="0" noProof="0" dirty="0">
                    <a:ln>
                      <a:noFill/>
                    </a:ln>
                    <a:solidFill>
                      <a:srgbClr val="101D3A"/>
                    </a:solidFill>
                    <a:effectLst/>
                    <a:uLnTx/>
                    <a:uFillTx/>
                    <a:latin typeface="Helvetica"/>
                    <a:sym typeface="Helvetica"/>
                  </a:rPr>
                  <a:t>:</a:t>
                </a:r>
              </a:p>
              <a:p>
                <a:endParaRPr lang="en-US" sz="2000" b="1" dirty="0">
                  <a:latin typeface="Helvetica"/>
                </a:endParaRPr>
              </a:p>
              <a:p>
                <a:endParaRPr kumimoji="0" lang="en-US" sz="2000" b="1" i="0" u="none" strike="noStrike" kern="0" cap="none" spc="0" normalizeH="0" baseline="0" noProof="0" dirty="0">
                  <a:ln>
                    <a:noFill/>
                  </a:ln>
                  <a:solidFill>
                    <a:srgbClr val="101D3A"/>
                  </a:solidFill>
                  <a:effectLst/>
                  <a:uLnTx/>
                  <a:uFillTx/>
                  <a:latin typeface="Helvetica"/>
                  <a:sym typeface="Helvetica"/>
                </a:endParaRPr>
              </a:p>
              <a:p>
                <a:pPr marL="0" indent="0">
                  <a:buNone/>
                </a:pPr>
                <a:endParaRPr kumimoji="0" lang="en-US" sz="2000" b="1" i="0" u="none" strike="noStrike" kern="0" cap="none" spc="0" normalizeH="0" baseline="0" noProof="0" dirty="0">
                  <a:ln>
                    <a:noFill/>
                  </a:ln>
                  <a:solidFill>
                    <a:srgbClr val="101D3A"/>
                  </a:solidFill>
                  <a:effectLst/>
                  <a:uLnTx/>
                  <a:uFillTx/>
                  <a:latin typeface="Helvetica"/>
                  <a:sym typeface="Helvetica"/>
                </a:endParaRPr>
              </a:p>
              <a:p>
                <a:pPr lvl="0"/>
                <a:r>
                  <a:rPr lang="en-US" sz="2000" b="1" dirty="0">
                    <a:latin typeface="Helvetica"/>
                  </a:rPr>
                  <a:t>Images:</a:t>
                </a:r>
              </a:p>
              <a:p>
                <a:pPr lvl="1"/>
                <a14:m>
                  <m:oMath xmlns:m="http://schemas.openxmlformats.org/officeDocument/2006/math">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𝑿</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d>
                      <m:dPr>
                        <m:begChr m:val="{"/>
                        <m:endChr m:val="}"/>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dPr>
                      <m:e>
                        <m:sSup>
                          <m:sSupPr>
                            <m:ctrlPr>
                              <a:rPr kumimoji="0" lang="en-US" sz="2000"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pPr>
                          <m:e>
                            <m:r>
                              <a:rPr kumimoji="0" lang="en-US" sz="2000" b="0"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𝑋</m:t>
                            </m:r>
                          </m:e>
                          <m:sup>
                            <m:r>
                              <a:rPr kumimoji="0" lang="en-US" sz="2000" b="0"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𝑟𝑒𝑓</m:t>
                            </m:r>
                          </m:sup>
                        </m:s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 </m:t>
                        </m:r>
                        <m:sSup>
                          <m:sSup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p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𝑿</m:t>
                            </m:r>
                          </m:e>
                          <m: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𝒔𝒓𝒄</m:t>
                            </m:r>
                          </m:sup>
                        </m:sSup>
                      </m:e>
                    </m:d>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 </m:t>
                    </m:r>
                    <m:sSup>
                      <m:sSup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p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𝑿</m:t>
                        </m:r>
                      </m:e>
                      <m: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𝒔𝒓𝒄</m:t>
                        </m:r>
                      </m:sup>
                    </m:s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sSup>
                      <m:sSup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p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𝑿</m:t>
                        </m:r>
                      </m:e>
                      <m: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𝒎</m:t>
                        </m:r>
                      </m:sup>
                    </m:s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𝒎</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𝟏</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𝑴</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oMath>
                </a14:m>
                <a:r>
                  <a:rPr kumimoji="0" lang="en-US" sz="2000" b="1" i="0" u="none" strike="noStrike" kern="0" cap="none" spc="0" normalizeH="0" baseline="0" noProof="0" dirty="0">
                    <a:ln>
                      <a:noFill/>
                    </a:ln>
                    <a:solidFill>
                      <a:srgbClr val="101D3A"/>
                    </a:solidFill>
                    <a:effectLst/>
                    <a:uLnTx/>
                    <a:uFillTx/>
                    <a:latin typeface="Helvetica"/>
                    <a:sym typeface="Helvetica"/>
                  </a:rPr>
                  <a:t> </a:t>
                </a:r>
                <a:endParaRPr lang="en-US" sz="2000" b="1" dirty="0">
                  <a:latin typeface="Helvetica"/>
                </a:endParaRPr>
              </a:p>
              <a:p>
                <a:pPr lvl="0"/>
                <a:r>
                  <a:rPr lang="en-US" sz="2000" b="1" dirty="0">
                    <a:latin typeface="Helvetica"/>
                  </a:rPr>
                  <a:t>Depth:</a:t>
                </a:r>
              </a:p>
              <a:p>
                <a:pPr lvl="1"/>
                <a14:m>
                  <m:oMath xmlns:m="http://schemas.openxmlformats.org/officeDocument/2006/math">
                    <m:r>
                      <a:rPr lang="en-US" sz="2000" b="1" i="1" smtClean="0">
                        <a:latin typeface="Cambria Math" panose="02040503050406030204" pitchFamily="18" charset="0"/>
                        <a:ea typeface="Cambria Math" panose="02040503050406030204" pitchFamily="18" charset="0"/>
                      </a:rPr>
                      <m:t>𝜽</m:t>
                    </m:r>
                    <m:r>
                      <a:rPr lang="en-US" sz="2000" b="1"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𝜽</m:t>
                        </m:r>
                      </m:e>
                      <m:sub>
                        <m:r>
                          <a:rPr lang="en-US" sz="2000" b="1" i="1" smtClean="0">
                            <a:latin typeface="Cambria Math" panose="02040503050406030204" pitchFamily="18" charset="0"/>
                            <a:ea typeface="Cambria Math" panose="02040503050406030204" pitchFamily="18" charset="0"/>
                          </a:rPr>
                          <m:t>𝒍</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𝒍</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𝑳</m:t>
                    </m:r>
                    <m:r>
                      <a:rPr lang="en-US" sz="2000" b="1" i="1" smtClean="0">
                        <a:latin typeface="Cambria Math" panose="02040503050406030204" pitchFamily="18" charset="0"/>
                        <a:ea typeface="Cambria Math" panose="02040503050406030204" pitchFamily="18" charset="0"/>
                      </a:rPr>
                      <m:t>}</m:t>
                    </m:r>
                  </m:oMath>
                </a14:m>
                <a:endParaRPr lang="en-US" sz="2000" b="1" dirty="0">
                  <a:latin typeface="Helvetica"/>
                </a:endParaRPr>
              </a:p>
              <a:p>
                <a:pPr lvl="0"/>
                <a:r>
                  <a:rPr kumimoji="0" lang="en-US" sz="2000" b="1" i="0" u="none" strike="noStrike" kern="0" cap="none" spc="0" normalizeH="0" baseline="0" noProof="0" dirty="0">
                    <a:ln>
                      <a:noFill/>
                    </a:ln>
                    <a:solidFill>
                      <a:srgbClr val="101D3A"/>
                    </a:solidFill>
                    <a:effectLst/>
                    <a:uLnTx/>
                    <a:uFillTx/>
                    <a:latin typeface="Helvetica"/>
                    <a:sym typeface="Helvetica"/>
                  </a:rPr>
                  <a:t>Normal:</a:t>
                </a:r>
              </a:p>
              <a:p>
                <a:pPr lvl="1"/>
                <a14:m>
                  <m:oMath xmlns:m="http://schemas.openxmlformats.org/officeDocument/2006/math">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𝑵</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sSub>
                      <m:sSub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b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𝒏</m:t>
                        </m:r>
                      </m:e>
                      <m:sub>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𝒍</m:t>
                        </m:r>
                      </m:sub>
                    </m:sSub>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𝒍</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𝟏</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𝑳</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oMath>
                </a14:m>
                <a:endParaRPr kumimoji="0" lang="en-US" sz="2000" b="1" i="0" u="none" strike="noStrike" kern="0" cap="none" spc="0" normalizeH="0" baseline="0" noProof="0" dirty="0">
                  <a:ln>
                    <a:noFill/>
                  </a:ln>
                  <a:solidFill>
                    <a:srgbClr val="101D3A"/>
                  </a:solidFill>
                  <a:effectLst/>
                  <a:uLnTx/>
                  <a:uFillTx/>
                  <a:latin typeface="Helvetica"/>
                  <a:sym typeface="Helvetica"/>
                </a:endParaRPr>
              </a:p>
              <a:p>
                <a:r>
                  <a:rPr lang="en-US" sz="2000" b="1" dirty="0"/>
                  <a:t>Occlusion indicators:</a:t>
                </a:r>
                <a:endParaRPr kumimoji="0" lang="en-US" sz="2000" b="1" i="0" u="none" strike="noStrike" kern="0" cap="none" spc="0" normalizeH="0" baseline="0" noProof="0" dirty="0">
                  <a:ln>
                    <a:noFill/>
                  </a:ln>
                  <a:solidFill>
                    <a:srgbClr val="101D3A"/>
                  </a:solidFill>
                  <a:effectLst/>
                  <a:uLnTx/>
                  <a:uFillTx/>
                  <a:latin typeface="Helvetica"/>
                  <a:sym typeface="Helvetica"/>
                </a:endParaRPr>
              </a:p>
              <a:p>
                <a:pPr lvl="1"/>
                <a14:m>
                  <m:oMath xmlns:m="http://schemas.openxmlformats.org/officeDocument/2006/math">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𝒁</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d>
                      <m:dPr>
                        <m:begChr m:val="{"/>
                        <m:endChr m:val="}"/>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dPr>
                      <m:e>
                        <m:sSubSup>
                          <m:sSubSup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bSup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𝒁</m:t>
                            </m:r>
                          </m:e>
                          <m:sub>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𝒍</m:t>
                            </m:r>
                          </m:sub>
                          <m: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𝒎</m:t>
                            </m:r>
                          </m:sup>
                        </m:sSubSup>
                      </m:e>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𝒍</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𝟏</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𝑳</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 </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𝒎</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𝟏</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𝑴</m:t>
                        </m:r>
                      </m:e>
                    </m:d>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 </m:t>
                    </m:r>
                    <m:sSubSup>
                      <m:sSubSup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bSup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𝒁</m:t>
                        </m:r>
                      </m:e>
                      <m:sub>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𝒍</m:t>
                        </m:r>
                      </m:sub>
                      <m: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𝒎</m:t>
                        </m:r>
                      </m:sup>
                    </m:sSub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 </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ea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ea typeface="Cambria Math" panose="02040503050406030204" pitchFamily="18" charset="0"/>
                        <a:sym typeface="Helvetica"/>
                      </a:rPr>
                      <m:t>𝟎</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ea typeface="Cambria Math" panose="02040503050406030204" pitchFamily="18" charset="0"/>
                        <a:sym typeface="Helvetica"/>
                      </a:rPr>
                      <m:t>, </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ea typeface="Cambria Math" panose="02040503050406030204" pitchFamily="18" charset="0"/>
                        <a:sym typeface="Helvetica"/>
                      </a:rPr>
                      <m:t>𝟏</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ea typeface="Cambria Math" panose="02040503050406030204" pitchFamily="18" charset="0"/>
                        <a:sym typeface="Helvetica"/>
                      </a:rPr>
                      <m:t>}</m:t>
                    </m:r>
                  </m:oMath>
                </a14:m>
                <a:endParaRPr kumimoji="0" lang="en-US" sz="2000" b="1" i="0" u="none" strike="noStrike" kern="0" cap="none" spc="0" normalizeH="0" baseline="0" noProof="0" dirty="0">
                  <a:ln>
                    <a:noFill/>
                  </a:ln>
                  <a:solidFill>
                    <a:srgbClr val="101D3A"/>
                  </a:solidFill>
                  <a:effectLst/>
                  <a:uLnTx/>
                  <a:uFillTx/>
                  <a:latin typeface="Helvetica"/>
                  <a:sym typeface="Helvetica"/>
                </a:endParaRPr>
              </a:p>
              <a:p>
                <a:pPr marL="342836" lvl="1" indent="0">
                  <a:buNone/>
                </a:pPr>
                <a:endParaRPr kumimoji="0" lang="en-US" sz="2000" b="1" i="0" u="none" strike="noStrike" kern="0" cap="none" spc="0" normalizeH="0" baseline="0" noProof="0" dirty="0">
                  <a:ln>
                    <a:noFill/>
                  </a:ln>
                  <a:solidFill>
                    <a:srgbClr val="101D3A"/>
                  </a:solidFill>
                  <a:effectLst/>
                  <a:uLnTx/>
                  <a:uFillTx/>
                  <a:latin typeface="Helvetica"/>
                  <a:sym typeface="Helvetica"/>
                </a:endParaRPr>
              </a:p>
            </p:txBody>
          </p:sp>
        </mc:Choice>
        <mc:Fallback xmlns="">
          <p:sp>
            <p:nvSpPr>
              <p:cNvPr id="8" name="TextBox 12">
                <a:extLst>
                  <a:ext uri="{FF2B5EF4-FFF2-40B4-BE49-F238E27FC236}">
                    <a16:creationId xmlns:a16="http://schemas.microsoft.com/office/drawing/2014/main" id="{A320BEED-D134-DF4F-A556-434940B625C8}"/>
                  </a:ext>
                </a:extLst>
              </p:cNvPr>
              <p:cNvSpPr txBox="1">
                <a:spLocks noRot="1" noChangeAspect="1" noMove="1" noResize="1" noEditPoints="1" noAdjustHandles="1" noChangeArrowheads="1" noChangeShapeType="1" noTextEdit="1"/>
              </p:cNvSpPr>
              <p:nvPr/>
            </p:nvSpPr>
            <p:spPr>
              <a:xfrm>
                <a:off x="270264" y="1508539"/>
                <a:ext cx="8849639" cy="5084660"/>
              </a:xfrm>
              <a:prstGeom prst="rect">
                <a:avLst/>
              </a:prstGeom>
              <a:blipFill>
                <a:blip r:embed="rId3"/>
                <a:stretch>
                  <a:fillRect l="-1146" t="-748"/>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CN">
                    <a:noFill/>
                  </a:rPr>
                  <a:t> </a:t>
                </a:r>
              </a:p>
            </p:txBody>
          </p:sp>
        </mc:Fallback>
      </mc:AlternateContent>
    </p:spTree>
    <p:extLst>
      <p:ext uri="{BB962C8B-B14F-4D97-AF65-F5344CB8AC3E}">
        <p14:creationId xmlns:p14="http://schemas.microsoft.com/office/powerpoint/2010/main" val="2254273532"/>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pPr lvl="0" rtl="0" hangingPunct="0">
              <a:spcBef>
                <a:spcPts val="200"/>
              </a:spcBef>
              <a:buSzPct val="100000"/>
              <a:defRPr/>
            </a:pPr>
            <a:r>
              <a:rPr lang="en-US" sz="3200" dirty="0"/>
              <a:t>Joint Pixel-Level View Selection and </a:t>
            </a:r>
            <a:r>
              <a:rPr lang="en-US" sz="3200" dirty="0" err="1"/>
              <a:t>Depthmap</a:t>
            </a:r>
            <a:r>
              <a:rPr lang="en-US" sz="3200" dirty="0"/>
              <a:t> Estimation</a:t>
            </a:r>
          </a:p>
        </p:txBody>
      </p:sp>
      <p:sp>
        <p:nvSpPr>
          <p:cNvPr id="5" name="矩形 124">
            <a:extLst>
              <a:ext uri="{FF2B5EF4-FFF2-40B4-BE49-F238E27FC236}">
                <a16:creationId xmlns:a16="http://schemas.microsoft.com/office/drawing/2014/main" id="{5EB479F2-ED1C-6648-BB9A-890185E17CA8}"/>
              </a:ext>
            </a:extLst>
          </p:cNvPr>
          <p:cNvSpPr txBox="1"/>
          <p:nvPr/>
        </p:nvSpPr>
        <p:spPr>
          <a:xfrm>
            <a:off x="294361" y="6321995"/>
            <a:ext cx="8801447"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E. Zheng, et. al. “</a:t>
            </a:r>
            <a:r>
              <a:rPr kumimoji="0" lang="en-US" sz="1200" b="1" i="0" u="none" strike="noStrike" kern="0" cap="none" spc="0" normalizeH="0" baseline="0" noProof="0" dirty="0" err="1">
                <a:ln>
                  <a:noFill/>
                </a:ln>
                <a:solidFill>
                  <a:srgbClr val="101D3A"/>
                </a:solidFill>
                <a:effectLst/>
                <a:uLnTx/>
                <a:uFillTx/>
                <a:latin typeface="Helvetica"/>
                <a:sym typeface="Helvetica"/>
              </a:rPr>
              <a:t>Patchmatch</a:t>
            </a:r>
            <a:r>
              <a:rPr kumimoji="0" lang="en-US" sz="1200" b="1" i="0" u="none" strike="noStrike" kern="0" cap="none" spc="0" normalizeH="0" baseline="0" noProof="0" dirty="0">
                <a:ln>
                  <a:noFill/>
                </a:ln>
                <a:solidFill>
                  <a:srgbClr val="101D3A"/>
                </a:solidFill>
                <a:effectLst/>
                <a:uLnTx/>
                <a:uFillTx/>
                <a:latin typeface="Helvetica"/>
                <a:sym typeface="Helvetica"/>
              </a:rPr>
              <a:t> based joint view selection and </a:t>
            </a:r>
            <a:r>
              <a:rPr kumimoji="0" lang="en-US" sz="1200" b="1" i="0" u="none" strike="noStrike" kern="0" cap="none" spc="0" normalizeH="0" baseline="0" noProof="0" dirty="0" err="1">
                <a:ln>
                  <a:noFill/>
                </a:ln>
                <a:solidFill>
                  <a:srgbClr val="101D3A"/>
                </a:solidFill>
                <a:effectLst/>
                <a:uLnTx/>
                <a:uFillTx/>
                <a:latin typeface="Helvetica"/>
                <a:sym typeface="Helvetica"/>
              </a:rPr>
              <a:t>depthmap</a:t>
            </a:r>
            <a:r>
              <a:rPr kumimoji="0" lang="en-US" sz="1200" b="1" i="0" u="none" strike="noStrike" kern="0" cap="none" spc="0" normalizeH="0" baseline="0" noProof="0" dirty="0">
                <a:ln>
                  <a:noFill/>
                </a:ln>
                <a:solidFill>
                  <a:srgbClr val="101D3A"/>
                </a:solidFill>
                <a:effectLst/>
                <a:uLnTx/>
                <a:uFillTx/>
                <a:latin typeface="Helvetica"/>
                <a:sym typeface="Helvetica"/>
              </a:rPr>
              <a:t> estimation</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CVPR 2014</a:t>
            </a:r>
          </a:p>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J. L. </a:t>
            </a:r>
            <a:r>
              <a:rPr kumimoji="0" lang="en-US" sz="1200" b="0" i="0" u="none" strike="noStrike" kern="0" cap="none" spc="0" normalizeH="0" baseline="0" noProof="0" dirty="0" err="1">
                <a:ln>
                  <a:noFill/>
                </a:ln>
                <a:solidFill>
                  <a:srgbClr val="101D3A"/>
                </a:solidFill>
                <a:effectLst/>
                <a:uLnTx/>
                <a:uFillTx/>
                <a:latin typeface="Helvetica"/>
                <a:sym typeface="Helvetica"/>
              </a:rPr>
              <a:t>Schönberger</a:t>
            </a:r>
            <a:r>
              <a:rPr kumimoji="0" lang="en-US" sz="1200" b="0" i="0" u="none" strike="noStrike" kern="0" cap="none" spc="0" normalizeH="0" baseline="0" noProof="0" dirty="0">
                <a:ln>
                  <a:noFill/>
                </a:ln>
                <a:solidFill>
                  <a:srgbClr val="101D3A"/>
                </a:solidFill>
                <a:effectLst/>
                <a:uLnTx/>
                <a:uFillTx/>
                <a:latin typeface="Helvetica"/>
                <a:sym typeface="Helvetica"/>
              </a:rPr>
              <a:t>, et. al. “</a:t>
            </a:r>
            <a:r>
              <a:rPr kumimoji="0" lang="en-US" sz="1200" b="1" i="0" u="none" strike="noStrike" kern="0" cap="none" spc="0" normalizeH="0" baseline="0" noProof="0" dirty="0">
                <a:ln>
                  <a:noFill/>
                </a:ln>
                <a:solidFill>
                  <a:srgbClr val="101D3A"/>
                </a:solidFill>
                <a:effectLst/>
                <a:uLnTx/>
                <a:uFillTx/>
                <a:latin typeface="Helvetica"/>
                <a:sym typeface="Helvetica"/>
              </a:rPr>
              <a:t>Pixelwise View Selection for Unstructured Multi-View Stereo</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ECCV 2016</a:t>
            </a:r>
            <a:r>
              <a:rPr kumimoji="0" lang="en-US" sz="1200" b="0" i="0" u="none" strike="noStrike" kern="0" cap="none" spc="0" normalizeH="0" baseline="0" noProof="0" dirty="0">
                <a:ln>
                  <a:noFill/>
                </a:ln>
                <a:solidFill>
                  <a:srgbClr val="101D3A"/>
                </a:solidFill>
                <a:effectLst/>
                <a:uLnTx/>
                <a:uFillTx/>
                <a:latin typeface="Helvetica"/>
                <a:sym typeface="Helvetica"/>
              </a:rPr>
              <a:t> </a:t>
            </a:r>
            <a:endParaRPr kumimoji="0" lang="en-US" sz="700" b="0" i="0" u="none" strike="noStrike" kern="0" cap="none" spc="0" normalizeH="0" baseline="0" noProof="0" dirty="0">
              <a:ln>
                <a:noFill/>
              </a:ln>
              <a:solidFill>
                <a:srgbClr val="101D3A"/>
              </a:solidFill>
              <a:effectLst/>
              <a:uLnTx/>
              <a:uFillTx/>
              <a:latin typeface="Helvetica"/>
              <a:sym typeface="Helvetica"/>
            </a:endParaRPr>
          </a:p>
        </p:txBody>
      </p:sp>
      <mc:AlternateContent xmlns:mc="http://schemas.openxmlformats.org/markup-compatibility/2006" xmlns:a14="http://schemas.microsoft.com/office/drawing/2010/main">
        <mc:Choice Requires="a14">
          <p:sp>
            <p:nvSpPr>
              <p:cNvPr id="8" name="TextBox 12">
                <a:extLst>
                  <a:ext uri="{FF2B5EF4-FFF2-40B4-BE49-F238E27FC236}">
                    <a16:creationId xmlns:a16="http://schemas.microsoft.com/office/drawing/2014/main" id="{A320BEED-D134-DF4F-A556-434940B625C8}"/>
                  </a:ext>
                </a:extLst>
              </p:cNvPr>
              <p:cNvSpPr txBox="1"/>
              <p:nvPr/>
            </p:nvSpPr>
            <p:spPr>
              <a:xfrm>
                <a:off x="270264" y="1508539"/>
                <a:ext cx="8849639" cy="508466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34289" tIns="34289" rIns="34289" bIns="34289">
                <a:spAutoFit/>
              </a:bodyPr>
              <a:lstStyle/>
              <a:p>
                <a:r>
                  <a:rPr kumimoji="0" lang="en-US" sz="2000" b="1" i="0" u="none" strike="noStrike" kern="0" cap="none" spc="0" normalizeH="0" baseline="0" noProof="0" dirty="0">
                    <a:ln>
                      <a:noFill/>
                    </a:ln>
                    <a:solidFill>
                      <a:srgbClr val="101D3A"/>
                    </a:solidFill>
                    <a:effectLst/>
                    <a:uLnTx/>
                    <a:uFillTx/>
                    <a:latin typeface="Helvetica"/>
                    <a:sym typeface="Helvetica"/>
                  </a:rPr>
                  <a:t>Maximum likelihood estimation (MLE):</a:t>
                </a:r>
              </a:p>
              <a:p>
                <a:endParaRPr lang="en-US" sz="2000" b="1" dirty="0">
                  <a:latin typeface="Helvetica"/>
                </a:endParaRPr>
              </a:p>
              <a:p>
                <a:r>
                  <a:rPr kumimoji="0" lang="en-US" sz="2000" b="1" i="0" u="none" strike="noStrike" kern="0" cap="none" spc="0" normalizeH="0" noProof="0" dirty="0">
                    <a:ln>
                      <a:noFill/>
                    </a:ln>
                    <a:solidFill>
                      <a:srgbClr val="101D3A"/>
                    </a:solidFill>
                    <a:effectLst/>
                    <a:uLnTx/>
                    <a:uFillTx/>
                    <a:latin typeface="Helvetica"/>
                    <a:sym typeface="Helvetica"/>
                  </a:rPr>
                  <a:t>Likelihood function </a:t>
                </a:r>
                <a14:m>
                  <m:oMath xmlns:m="http://schemas.openxmlformats.org/officeDocument/2006/math">
                    <m:r>
                      <a:rPr lang="en-US" sz="2000" i="1">
                        <a:latin typeface="Cambria Math" panose="02040503050406030204" pitchFamily="18" charset="0"/>
                      </a:rPr>
                      <m:t>𝑃</m:t>
                    </m:r>
                    <m:r>
                      <a:rPr lang="en-US" sz="2000" b="1" i="1">
                        <a:latin typeface="Cambria Math" panose="02040503050406030204" pitchFamily="18" charset="0"/>
                      </a:rPr>
                      <m:t>(</m:t>
                    </m:r>
                    <m:r>
                      <a:rPr lang="en-US" sz="2000" b="1" i="1" smtClean="0">
                        <a:latin typeface="Cambria Math" panose="02040503050406030204" pitchFamily="18" charset="0"/>
                      </a:rPr>
                      <m:t>𝑿</m:t>
                    </m:r>
                    <m:r>
                      <a:rPr lang="en-US" sz="2000" b="1" i="1" smtClean="0">
                        <a:latin typeface="Cambria Math" panose="02040503050406030204" pitchFamily="18" charset="0"/>
                      </a:rPr>
                      <m:t>, </m:t>
                    </m:r>
                    <m:r>
                      <a:rPr lang="en-US" sz="2000" b="1" i="1">
                        <a:latin typeface="Cambria Math" panose="02040503050406030204" pitchFamily="18" charset="0"/>
                      </a:rPr>
                      <m:t>𝒁</m:t>
                    </m:r>
                    <m:r>
                      <a:rPr lang="en-US" sz="2000" b="1" i="1">
                        <a:latin typeface="Cambria Math" panose="02040503050406030204" pitchFamily="18" charset="0"/>
                      </a:rPr>
                      <m:t>, </m:t>
                    </m:r>
                    <m:r>
                      <a:rPr lang="en-US" sz="2000" b="1" i="1">
                        <a:latin typeface="Cambria Math" panose="02040503050406030204" pitchFamily="18" charset="0"/>
                        <a:ea typeface="Cambria Math" panose="02040503050406030204" pitchFamily="18" charset="0"/>
                      </a:rPr>
                      <m:t>𝜽</m:t>
                    </m:r>
                    <m:r>
                      <a:rPr lang="en-US" sz="2000" b="1" i="1">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𝑵</m:t>
                    </m:r>
                    <m:r>
                      <a:rPr lang="en-US" sz="2000" b="1" i="1">
                        <a:latin typeface="Cambria Math" panose="02040503050406030204" pitchFamily="18" charset="0"/>
                        <a:ea typeface="Cambria Math" panose="02040503050406030204" pitchFamily="18" charset="0"/>
                      </a:rPr>
                      <m:t>)</m:t>
                    </m:r>
                  </m:oMath>
                </a14:m>
                <a:r>
                  <a:rPr kumimoji="0" lang="en-US" sz="2000" b="1" i="0" u="none" strike="noStrike" kern="0" cap="none" spc="0" normalizeH="0" baseline="0" noProof="0" dirty="0">
                    <a:ln>
                      <a:noFill/>
                    </a:ln>
                    <a:solidFill>
                      <a:srgbClr val="101D3A"/>
                    </a:solidFill>
                    <a:effectLst/>
                    <a:uLnTx/>
                    <a:uFillTx/>
                    <a:latin typeface="Helvetica"/>
                    <a:sym typeface="Helvetica"/>
                  </a:rPr>
                  <a:t>:</a:t>
                </a:r>
              </a:p>
              <a:p>
                <a:endParaRPr lang="en-US" sz="2000" b="1" dirty="0">
                  <a:latin typeface="Helvetica"/>
                </a:endParaRPr>
              </a:p>
              <a:p>
                <a:endParaRPr kumimoji="0" lang="en-US" sz="2000" b="1" i="0" u="none" strike="noStrike" kern="0" cap="none" spc="0" normalizeH="0" baseline="0" noProof="0" dirty="0">
                  <a:ln>
                    <a:noFill/>
                  </a:ln>
                  <a:solidFill>
                    <a:srgbClr val="101D3A"/>
                  </a:solidFill>
                  <a:effectLst/>
                  <a:uLnTx/>
                  <a:uFillTx/>
                  <a:latin typeface="Helvetica"/>
                  <a:sym typeface="Helvetica"/>
                </a:endParaRPr>
              </a:p>
              <a:p>
                <a:pPr marL="0" indent="0">
                  <a:buNone/>
                </a:pPr>
                <a:endParaRPr kumimoji="0" lang="en-US" sz="2000" b="1" i="0" u="none" strike="noStrike" kern="0" cap="none" spc="0" normalizeH="0" baseline="0" noProof="0" dirty="0">
                  <a:ln>
                    <a:noFill/>
                  </a:ln>
                  <a:solidFill>
                    <a:srgbClr val="101D3A"/>
                  </a:solidFill>
                  <a:effectLst/>
                  <a:uLnTx/>
                  <a:uFillTx/>
                  <a:latin typeface="Helvetica"/>
                  <a:sym typeface="Helvetica"/>
                </a:endParaRPr>
              </a:p>
              <a:p>
                <a:pPr lvl="0"/>
                <a:r>
                  <a:rPr lang="en-US" sz="2000" b="1" dirty="0">
                    <a:latin typeface="Helvetica"/>
                  </a:rPr>
                  <a:t>Images:</a:t>
                </a:r>
              </a:p>
              <a:p>
                <a:pPr lvl="1"/>
                <a14:m>
                  <m:oMath xmlns:m="http://schemas.openxmlformats.org/officeDocument/2006/math">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𝑿</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d>
                      <m:dPr>
                        <m:begChr m:val="{"/>
                        <m:endChr m:val="}"/>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dPr>
                      <m:e>
                        <m:sSup>
                          <m:sSupPr>
                            <m:ctrlPr>
                              <a:rPr kumimoji="0" lang="en-US" sz="2000"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pPr>
                          <m:e>
                            <m:r>
                              <a:rPr kumimoji="0" lang="en-US" sz="2000" b="0"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𝑋</m:t>
                            </m:r>
                          </m:e>
                          <m:sup>
                            <m:r>
                              <a:rPr kumimoji="0" lang="en-US" sz="2000" b="0"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𝑟𝑒𝑓</m:t>
                            </m:r>
                          </m:sup>
                        </m:s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 </m:t>
                        </m:r>
                        <m:sSup>
                          <m:sSup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p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𝑿</m:t>
                            </m:r>
                          </m:e>
                          <m: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𝒔𝒓𝒄</m:t>
                            </m:r>
                          </m:sup>
                        </m:sSup>
                      </m:e>
                    </m:d>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 </m:t>
                    </m:r>
                    <m:sSup>
                      <m:sSup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p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𝑿</m:t>
                        </m:r>
                      </m:e>
                      <m: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𝒔𝒓𝒄</m:t>
                        </m:r>
                      </m:sup>
                    </m:s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sSup>
                      <m:sSup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p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𝑿</m:t>
                        </m:r>
                      </m:e>
                      <m: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𝒎</m:t>
                        </m:r>
                      </m:sup>
                    </m:s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𝒎</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𝟏</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𝑴</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oMath>
                </a14:m>
                <a:r>
                  <a:rPr kumimoji="0" lang="en-US" sz="2000" b="1" i="0" u="none" strike="noStrike" kern="0" cap="none" spc="0" normalizeH="0" baseline="0" noProof="0" dirty="0">
                    <a:ln>
                      <a:noFill/>
                    </a:ln>
                    <a:solidFill>
                      <a:srgbClr val="101D3A"/>
                    </a:solidFill>
                    <a:effectLst/>
                    <a:uLnTx/>
                    <a:uFillTx/>
                    <a:latin typeface="Helvetica"/>
                    <a:sym typeface="Helvetica"/>
                  </a:rPr>
                  <a:t> </a:t>
                </a:r>
                <a:endParaRPr lang="en-US" sz="2000" b="1" dirty="0">
                  <a:latin typeface="Helvetica"/>
                </a:endParaRPr>
              </a:p>
              <a:p>
                <a:pPr lvl="0"/>
                <a:r>
                  <a:rPr lang="en-US" sz="2000" b="1" dirty="0">
                    <a:latin typeface="Helvetica"/>
                  </a:rPr>
                  <a:t>Depth:</a:t>
                </a:r>
              </a:p>
              <a:p>
                <a:pPr lvl="1"/>
                <a14:m>
                  <m:oMath xmlns:m="http://schemas.openxmlformats.org/officeDocument/2006/math">
                    <m:r>
                      <a:rPr lang="en-US" sz="2000" b="1" i="1" smtClean="0">
                        <a:latin typeface="Cambria Math" panose="02040503050406030204" pitchFamily="18" charset="0"/>
                        <a:ea typeface="Cambria Math" panose="02040503050406030204" pitchFamily="18" charset="0"/>
                      </a:rPr>
                      <m:t>𝜽</m:t>
                    </m:r>
                    <m:r>
                      <a:rPr lang="en-US" sz="2000" b="1" i="1" smtClean="0">
                        <a:latin typeface="Cambria Math" panose="02040503050406030204" pitchFamily="18" charset="0"/>
                        <a:ea typeface="Cambria Math" panose="02040503050406030204" pitchFamily="18" charset="0"/>
                      </a:rPr>
                      <m:t>={</m:t>
                    </m:r>
                    <m:sSub>
                      <m:sSubPr>
                        <m:ctrlPr>
                          <a:rPr lang="en-US" sz="2000" b="1"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𝜽</m:t>
                        </m:r>
                      </m:e>
                      <m:sub>
                        <m:r>
                          <a:rPr lang="en-US" sz="2000" b="1" i="1" smtClean="0">
                            <a:latin typeface="Cambria Math" panose="02040503050406030204" pitchFamily="18" charset="0"/>
                            <a:ea typeface="Cambria Math" panose="02040503050406030204" pitchFamily="18" charset="0"/>
                          </a:rPr>
                          <m:t>𝒍</m:t>
                        </m:r>
                      </m:sub>
                    </m:sSub>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𝒍</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𝑳</m:t>
                    </m:r>
                    <m:r>
                      <a:rPr lang="en-US" sz="2000" b="1" i="1" smtClean="0">
                        <a:latin typeface="Cambria Math" panose="02040503050406030204" pitchFamily="18" charset="0"/>
                        <a:ea typeface="Cambria Math" panose="02040503050406030204" pitchFamily="18" charset="0"/>
                      </a:rPr>
                      <m:t>}</m:t>
                    </m:r>
                  </m:oMath>
                </a14:m>
                <a:endParaRPr lang="en-US" sz="2000" b="1" dirty="0">
                  <a:latin typeface="Helvetica"/>
                </a:endParaRPr>
              </a:p>
              <a:p>
                <a:pPr lvl="0"/>
                <a:r>
                  <a:rPr kumimoji="0" lang="en-US" sz="2000" b="1" i="0" u="none" strike="noStrike" kern="0" cap="none" spc="0" normalizeH="0" baseline="0" noProof="0" dirty="0">
                    <a:ln>
                      <a:noFill/>
                    </a:ln>
                    <a:solidFill>
                      <a:srgbClr val="101D3A"/>
                    </a:solidFill>
                    <a:effectLst/>
                    <a:uLnTx/>
                    <a:uFillTx/>
                    <a:latin typeface="Helvetica"/>
                    <a:sym typeface="Helvetica"/>
                  </a:rPr>
                  <a:t>Normal:</a:t>
                </a:r>
              </a:p>
              <a:p>
                <a:pPr lvl="1"/>
                <a14:m>
                  <m:oMath xmlns:m="http://schemas.openxmlformats.org/officeDocument/2006/math">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𝑵</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sSub>
                      <m:sSub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b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𝒏</m:t>
                        </m:r>
                      </m:e>
                      <m:sub>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𝒍</m:t>
                        </m:r>
                      </m:sub>
                    </m:sSub>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𝒍</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𝟏</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𝑳</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oMath>
                </a14:m>
                <a:endParaRPr kumimoji="0" lang="en-US" sz="2000" b="1" i="0" u="none" strike="noStrike" kern="0" cap="none" spc="0" normalizeH="0" baseline="0" noProof="0" dirty="0">
                  <a:ln>
                    <a:noFill/>
                  </a:ln>
                  <a:solidFill>
                    <a:srgbClr val="101D3A"/>
                  </a:solidFill>
                  <a:effectLst/>
                  <a:uLnTx/>
                  <a:uFillTx/>
                  <a:latin typeface="Helvetica"/>
                  <a:sym typeface="Helvetica"/>
                </a:endParaRPr>
              </a:p>
              <a:p>
                <a:r>
                  <a:rPr lang="en-US" sz="2000" b="1" dirty="0"/>
                  <a:t>Occlusion indicators:</a:t>
                </a:r>
                <a:endParaRPr kumimoji="0" lang="en-US" sz="2000" b="1" i="0" u="none" strike="noStrike" kern="0" cap="none" spc="0" normalizeH="0" baseline="0" noProof="0" dirty="0">
                  <a:ln>
                    <a:noFill/>
                  </a:ln>
                  <a:solidFill>
                    <a:srgbClr val="101D3A"/>
                  </a:solidFill>
                  <a:effectLst/>
                  <a:uLnTx/>
                  <a:uFillTx/>
                  <a:latin typeface="Helvetica"/>
                  <a:sym typeface="Helvetica"/>
                </a:endParaRPr>
              </a:p>
              <a:p>
                <a:pPr lvl="1"/>
                <a14:m>
                  <m:oMath xmlns:m="http://schemas.openxmlformats.org/officeDocument/2006/math">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𝒁</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d>
                      <m:dPr>
                        <m:begChr m:val="{"/>
                        <m:endChr m:val="}"/>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dPr>
                      <m:e>
                        <m:sSubSup>
                          <m:sSubSup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bSup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𝒁</m:t>
                            </m:r>
                          </m:e>
                          <m:sub>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𝒍</m:t>
                            </m:r>
                          </m:sub>
                          <m: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𝒎</m:t>
                            </m:r>
                          </m:sup>
                        </m:sSubSup>
                      </m:e>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𝒍</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𝟏</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𝑳</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 </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𝒎</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𝟏</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𝑴</m:t>
                        </m:r>
                      </m:e>
                    </m:d>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 </m:t>
                    </m:r>
                    <m:sSubSup>
                      <m:sSubSupPr>
                        <m:ctrlP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ctrlPr>
                      </m:sSubSupPr>
                      <m:e>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𝒁</m:t>
                        </m:r>
                      </m:e>
                      <m:sub>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𝒍</m:t>
                        </m:r>
                      </m:sub>
                      <m: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𝒎</m:t>
                        </m:r>
                      </m:sup>
                    </m:sSubSup>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sym typeface="Helvetica"/>
                      </a:rPr>
                      <m:t> </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ea typeface="Cambria Math" panose="02040503050406030204" pitchFamily="18" charset="0"/>
                        <a:sym typeface="Helvetica"/>
                      </a:rPr>
                      <m:t>∈{</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ea typeface="Cambria Math" panose="02040503050406030204" pitchFamily="18" charset="0"/>
                        <a:sym typeface="Helvetica"/>
                      </a:rPr>
                      <m:t>𝟎</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ea typeface="Cambria Math" panose="02040503050406030204" pitchFamily="18" charset="0"/>
                        <a:sym typeface="Helvetica"/>
                      </a:rPr>
                      <m:t>, </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ea typeface="Cambria Math" panose="02040503050406030204" pitchFamily="18" charset="0"/>
                        <a:sym typeface="Helvetica"/>
                      </a:rPr>
                      <m:t>𝟏</m:t>
                    </m:r>
                    <m:r>
                      <a:rPr kumimoji="0" lang="en-US" sz="2000" b="1" i="1" u="none" strike="noStrike" kern="0" cap="none" spc="0" normalizeH="0" baseline="0" noProof="0" smtClean="0">
                        <a:ln>
                          <a:noFill/>
                        </a:ln>
                        <a:solidFill>
                          <a:srgbClr val="101D3A"/>
                        </a:solidFill>
                        <a:effectLst/>
                        <a:uLnTx/>
                        <a:uFillTx/>
                        <a:latin typeface="Cambria Math" panose="02040503050406030204" pitchFamily="18" charset="0"/>
                        <a:ea typeface="Cambria Math" panose="02040503050406030204" pitchFamily="18" charset="0"/>
                        <a:sym typeface="Helvetica"/>
                      </a:rPr>
                      <m:t>}</m:t>
                    </m:r>
                  </m:oMath>
                </a14:m>
                <a:endParaRPr kumimoji="0" lang="en-US" sz="2000" b="1" i="0" u="none" strike="noStrike" kern="0" cap="none" spc="0" normalizeH="0" baseline="0" noProof="0" dirty="0">
                  <a:ln>
                    <a:noFill/>
                  </a:ln>
                  <a:solidFill>
                    <a:srgbClr val="101D3A"/>
                  </a:solidFill>
                  <a:effectLst/>
                  <a:uLnTx/>
                  <a:uFillTx/>
                  <a:latin typeface="Helvetica"/>
                  <a:sym typeface="Helvetica"/>
                </a:endParaRPr>
              </a:p>
              <a:p>
                <a:pPr marL="342836" lvl="1" indent="0">
                  <a:buNone/>
                </a:pPr>
                <a:endParaRPr kumimoji="0" lang="en-US" sz="2000" b="1" i="0" u="none" strike="noStrike" kern="0" cap="none" spc="0" normalizeH="0" baseline="0" noProof="0" dirty="0">
                  <a:ln>
                    <a:noFill/>
                  </a:ln>
                  <a:solidFill>
                    <a:srgbClr val="101D3A"/>
                  </a:solidFill>
                  <a:effectLst/>
                  <a:uLnTx/>
                  <a:uFillTx/>
                  <a:latin typeface="Helvetica"/>
                  <a:sym typeface="Helvetica"/>
                </a:endParaRPr>
              </a:p>
            </p:txBody>
          </p:sp>
        </mc:Choice>
        <mc:Fallback xmlns="">
          <p:sp>
            <p:nvSpPr>
              <p:cNvPr id="8" name="TextBox 12">
                <a:extLst>
                  <a:ext uri="{FF2B5EF4-FFF2-40B4-BE49-F238E27FC236}">
                    <a16:creationId xmlns:a16="http://schemas.microsoft.com/office/drawing/2014/main" id="{A320BEED-D134-DF4F-A556-434940B625C8}"/>
                  </a:ext>
                </a:extLst>
              </p:cNvPr>
              <p:cNvSpPr txBox="1">
                <a:spLocks noRot="1" noChangeAspect="1" noMove="1" noResize="1" noEditPoints="1" noAdjustHandles="1" noChangeArrowheads="1" noChangeShapeType="1" noTextEdit="1"/>
              </p:cNvSpPr>
              <p:nvPr/>
            </p:nvSpPr>
            <p:spPr>
              <a:xfrm>
                <a:off x="270264" y="1508539"/>
                <a:ext cx="8849639" cy="5084660"/>
              </a:xfrm>
              <a:prstGeom prst="rect">
                <a:avLst/>
              </a:prstGeom>
              <a:blipFill>
                <a:blip r:embed="rId3"/>
                <a:stretch>
                  <a:fillRect l="-1146" t="-748"/>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FBAD2DD1-6B38-D044-9C9D-0C5487177B12}"/>
              </a:ext>
            </a:extLst>
          </p:cNvPr>
          <p:cNvPicPr>
            <a:picLocks noChangeAspect="1"/>
          </p:cNvPicPr>
          <p:nvPr/>
        </p:nvPicPr>
        <p:blipFill>
          <a:blip r:embed="rId4"/>
          <a:stretch>
            <a:fillRect/>
          </a:stretch>
        </p:blipFill>
        <p:spPr>
          <a:xfrm>
            <a:off x="1212850" y="2645229"/>
            <a:ext cx="6718300" cy="762000"/>
          </a:xfrm>
          <a:prstGeom prst="rect">
            <a:avLst/>
          </a:prstGeom>
        </p:spPr>
      </p:pic>
    </p:spTree>
    <p:extLst>
      <p:ext uri="{BB962C8B-B14F-4D97-AF65-F5344CB8AC3E}">
        <p14:creationId xmlns:p14="http://schemas.microsoft.com/office/powerpoint/2010/main" val="3885491653"/>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pPr lvl="0" rtl="0" hangingPunct="0">
              <a:spcBef>
                <a:spcPts val="200"/>
              </a:spcBef>
              <a:buSzPct val="100000"/>
              <a:defRPr/>
            </a:pPr>
            <a:r>
              <a:rPr lang="en-US" sz="3200" dirty="0"/>
              <a:t>Joint Pixel-Level View Selection and </a:t>
            </a:r>
            <a:r>
              <a:rPr lang="en-US" sz="3200" dirty="0" err="1"/>
              <a:t>Depthmap</a:t>
            </a:r>
            <a:r>
              <a:rPr lang="en-US" sz="3200" dirty="0"/>
              <a:t> Estimation</a:t>
            </a:r>
          </a:p>
        </p:txBody>
      </p:sp>
      <p:sp>
        <p:nvSpPr>
          <p:cNvPr id="5" name="矩形 124">
            <a:extLst>
              <a:ext uri="{FF2B5EF4-FFF2-40B4-BE49-F238E27FC236}">
                <a16:creationId xmlns:a16="http://schemas.microsoft.com/office/drawing/2014/main" id="{5EB479F2-ED1C-6648-BB9A-890185E17CA8}"/>
              </a:ext>
            </a:extLst>
          </p:cNvPr>
          <p:cNvSpPr txBox="1"/>
          <p:nvPr/>
        </p:nvSpPr>
        <p:spPr>
          <a:xfrm>
            <a:off x="294361" y="6321995"/>
            <a:ext cx="8801447"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E. Zheng, et. al. “</a:t>
            </a:r>
            <a:r>
              <a:rPr kumimoji="0" lang="en-US" sz="1200" b="1" i="0" u="none" strike="noStrike" kern="0" cap="none" spc="0" normalizeH="0" baseline="0" noProof="0" dirty="0" err="1">
                <a:ln>
                  <a:noFill/>
                </a:ln>
                <a:solidFill>
                  <a:srgbClr val="101D3A"/>
                </a:solidFill>
                <a:effectLst/>
                <a:uLnTx/>
                <a:uFillTx/>
                <a:latin typeface="Helvetica"/>
                <a:sym typeface="Helvetica"/>
              </a:rPr>
              <a:t>Patchmatch</a:t>
            </a:r>
            <a:r>
              <a:rPr kumimoji="0" lang="en-US" sz="1200" b="1" i="0" u="none" strike="noStrike" kern="0" cap="none" spc="0" normalizeH="0" baseline="0" noProof="0" dirty="0">
                <a:ln>
                  <a:noFill/>
                </a:ln>
                <a:solidFill>
                  <a:srgbClr val="101D3A"/>
                </a:solidFill>
                <a:effectLst/>
                <a:uLnTx/>
                <a:uFillTx/>
                <a:latin typeface="Helvetica"/>
                <a:sym typeface="Helvetica"/>
              </a:rPr>
              <a:t> based joint view selection and </a:t>
            </a:r>
            <a:r>
              <a:rPr kumimoji="0" lang="en-US" sz="1200" b="1" i="0" u="none" strike="noStrike" kern="0" cap="none" spc="0" normalizeH="0" baseline="0" noProof="0" dirty="0" err="1">
                <a:ln>
                  <a:noFill/>
                </a:ln>
                <a:solidFill>
                  <a:srgbClr val="101D3A"/>
                </a:solidFill>
                <a:effectLst/>
                <a:uLnTx/>
                <a:uFillTx/>
                <a:latin typeface="Helvetica"/>
                <a:sym typeface="Helvetica"/>
              </a:rPr>
              <a:t>depthmap</a:t>
            </a:r>
            <a:r>
              <a:rPr kumimoji="0" lang="en-US" sz="1200" b="1" i="0" u="none" strike="noStrike" kern="0" cap="none" spc="0" normalizeH="0" baseline="0" noProof="0" dirty="0">
                <a:ln>
                  <a:noFill/>
                </a:ln>
                <a:solidFill>
                  <a:srgbClr val="101D3A"/>
                </a:solidFill>
                <a:effectLst/>
                <a:uLnTx/>
                <a:uFillTx/>
                <a:latin typeface="Helvetica"/>
                <a:sym typeface="Helvetica"/>
              </a:rPr>
              <a:t> estimation</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CVPR 2014</a:t>
            </a:r>
          </a:p>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J. L. </a:t>
            </a:r>
            <a:r>
              <a:rPr kumimoji="0" lang="en-US" sz="1200" b="0" i="0" u="none" strike="noStrike" kern="0" cap="none" spc="0" normalizeH="0" baseline="0" noProof="0" dirty="0" err="1">
                <a:ln>
                  <a:noFill/>
                </a:ln>
                <a:solidFill>
                  <a:srgbClr val="101D3A"/>
                </a:solidFill>
                <a:effectLst/>
                <a:uLnTx/>
                <a:uFillTx/>
                <a:latin typeface="Helvetica"/>
                <a:sym typeface="Helvetica"/>
              </a:rPr>
              <a:t>Schönberger</a:t>
            </a:r>
            <a:r>
              <a:rPr kumimoji="0" lang="en-US" sz="1200" b="0" i="0" u="none" strike="noStrike" kern="0" cap="none" spc="0" normalizeH="0" baseline="0" noProof="0" dirty="0">
                <a:ln>
                  <a:noFill/>
                </a:ln>
                <a:solidFill>
                  <a:srgbClr val="101D3A"/>
                </a:solidFill>
                <a:effectLst/>
                <a:uLnTx/>
                <a:uFillTx/>
                <a:latin typeface="Helvetica"/>
                <a:sym typeface="Helvetica"/>
              </a:rPr>
              <a:t>, et. al. “</a:t>
            </a:r>
            <a:r>
              <a:rPr kumimoji="0" lang="en-US" sz="1200" b="1" i="0" u="none" strike="noStrike" kern="0" cap="none" spc="0" normalizeH="0" baseline="0" noProof="0" dirty="0">
                <a:ln>
                  <a:noFill/>
                </a:ln>
                <a:solidFill>
                  <a:srgbClr val="101D3A"/>
                </a:solidFill>
                <a:effectLst/>
                <a:uLnTx/>
                <a:uFillTx/>
                <a:latin typeface="Helvetica"/>
                <a:sym typeface="Helvetica"/>
              </a:rPr>
              <a:t>Pixelwise View Selection for Unstructured Multi-View Stereo</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ECCV 2016</a:t>
            </a:r>
            <a:r>
              <a:rPr kumimoji="0" lang="en-US" sz="1200" b="0" i="0" u="none" strike="noStrike" kern="0" cap="none" spc="0" normalizeH="0" baseline="0" noProof="0" dirty="0">
                <a:ln>
                  <a:noFill/>
                </a:ln>
                <a:solidFill>
                  <a:srgbClr val="101D3A"/>
                </a:solidFill>
                <a:effectLst/>
                <a:uLnTx/>
                <a:uFillTx/>
                <a:latin typeface="Helvetica"/>
                <a:sym typeface="Helvetica"/>
              </a:rPr>
              <a:t> </a:t>
            </a:r>
            <a:endParaRPr kumimoji="0" lang="en-US" sz="700" b="0" i="0" u="none" strike="noStrike" kern="0" cap="none" spc="0" normalizeH="0" baseline="0" noProof="0" dirty="0">
              <a:ln>
                <a:noFill/>
              </a:ln>
              <a:solidFill>
                <a:srgbClr val="101D3A"/>
              </a:solidFill>
              <a:effectLst/>
              <a:uLnTx/>
              <a:uFillTx/>
              <a:latin typeface="Helvetica"/>
              <a:sym typeface="Helvetica"/>
            </a:endParaRPr>
          </a:p>
        </p:txBody>
      </p:sp>
      <mc:AlternateContent xmlns:mc="http://schemas.openxmlformats.org/markup-compatibility/2006" xmlns:a14="http://schemas.microsoft.com/office/drawing/2010/main">
        <mc:Choice Requires="a14">
          <p:sp>
            <p:nvSpPr>
              <p:cNvPr id="8" name="TextBox 12">
                <a:extLst>
                  <a:ext uri="{FF2B5EF4-FFF2-40B4-BE49-F238E27FC236}">
                    <a16:creationId xmlns:a16="http://schemas.microsoft.com/office/drawing/2014/main" id="{A320BEED-D134-DF4F-A556-434940B625C8}"/>
                  </a:ext>
                </a:extLst>
              </p:cNvPr>
              <p:cNvSpPr txBox="1"/>
              <p:nvPr/>
            </p:nvSpPr>
            <p:spPr>
              <a:xfrm>
                <a:off x="270264" y="1508539"/>
                <a:ext cx="8849639" cy="204414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34289" tIns="34289" rIns="34289" bIns="34289">
                <a:spAutoFit/>
              </a:bodyPr>
              <a:lstStyle/>
              <a:p>
                <a:r>
                  <a:rPr kumimoji="0" lang="en-US" sz="2000" b="1" i="0" u="none" strike="noStrike" kern="0" cap="none" spc="0" normalizeH="0" baseline="0" noProof="0" dirty="0">
                    <a:ln>
                      <a:noFill/>
                    </a:ln>
                    <a:solidFill>
                      <a:srgbClr val="101D3A"/>
                    </a:solidFill>
                    <a:effectLst/>
                    <a:uLnTx/>
                    <a:uFillTx/>
                    <a:latin typeface="Helvetica"/>
                    <a:sym typeface="Helvetica"/>
                  </a:rPr>
                  <a:t>Maximum likelihood estimation (MLE):</a:t>
                </a:r>
              </a:p>
              <a:p>
                <a:endParaRPr lang="en-US" sz="2000" b="1" dirty="0">
                  <a:latin typeface="Helvetica"/>
                </a:endParaRPr>
              </a:p>
              <a:p>
                <a:r>
                  <a:rPr kumimoji="0" lang="en-US" sz="2000" b="1" i="0" u="none" strike="noStrike" kern="0" cap="none" spc="0" normalizeH="0" noProof="0" dirty="0">
                    <a:ln>
                      <a:noFill/>
                    </a:ln>
                    <a:solidFill>
                      <a:srgbClr val="101D3A"/>
                    </a:solidFill>
                    <a:effectLst/>
                    <a:uLnTx/>
                    <a:uFillTx/>
                    <a:latin typeface="Helvetica"/>
                    <a:sym typeface="Helvetica"/>
                  </a:rPr>
                  <a:t>Likelihood function </a:t>
                </a:r>
                <a14:m>
                  <m:oMath xmlns:m="http://schemas.openxmlformats.org/officeDocument/2006/math">
                    <m:r>
                      <a:rPr lang="en-US" sz="2000" i="1">
                        <a:latin typeface="Cambria Math" panose="02040503050406030204" pitchFamily="18" charset="0"/>
                      </a:rPr>
                      <m:t>𝑃</m:t>
                    </m:r>
                    <m:r>
                      <a:rPr lang="en-US" sz="2000" b="1" i="1">
                        <a:latin typeface="Cambria Math" panose="02040503050406030204" pitchFamily="18" charset="0"/>
                      </a:rPr>
                      <m:t>(</m:t>
                    </m:r>
                    <m:r>
                      <a:rPr lang="en-US" sz="2000" b="1" i="1" smtClean="0">
                        <a:latin typeface="Cambria Math" panose="02040503050406030204" pitchFamily="18" charset="0"/>
                      </a:rPr>
                      <m:t>𝑿</m:t>
                    </m:r>
                    <m:r>
                      <a:rPr lang="en-US" sz="2000" b="1" i="1" smtClean="0">
                        <a:latin typeface="Cambria Math" panose="02040503050406030204" pitchFamily="18" charset="0"/>
                      </a:rPr>
                      <m:t>, </m:t>
                    </m:r>
                    <m:r>
                      <a:rPr lang="en-US" sz="2000" b="1" i="1">
                        <a:latin typeface="Cambria Math" panose="02040503050406030204" pitchFamily="18" charset="0"/>
                      </a:rPr>
                      <m:t>𝒁</m:t>
                    </m:r>
                    <m:r>
                      <a:rPr lang="en-US" sz="2000" b="1" i="1">
                        <a:latin typeface="Cambria Math" panose="02040503050406030204" pitchFamily="18" charset="0"/>
                      </a:rPr>
                      <m:t>, </m:t>
                    </m:r>
                    <m:r>
                      <a:rPr lang="en-US" sz="2000" b="1" i="1">
                        <a:latin typeface="Cambria Math" panose="02040503050406030204" pitchFamily="18" charset="0"/>
                        <a:ea typeface="Cambria Math" panose="02040503050406030204" pitchFamily="18" charset="0"/>
                      </a:rPr>
                      <m:t>𝜽</m:t>
                    </m:r>
                    <m:r>
                      <a:rPr lang="en-US" sz="2000" b="1" i="1">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𝑵</m:t>
                    </m:r>
                    <m:r>
                      <a:rPr lang="en-US" sz="2000" b="1" i="1">
                        <a:latin typeface="Cambria Math" panose="02040503050406030204" pitchFamily="18" charset="0"/>
                        <a:ea typeface="Cambria Math" panose="02040503050406030204" pitchFamily="18" charset="0"/>
                      </a:rPr>
                      <m:t>)</m:t>
                    </m:r>
                  </m:oMath>
                </a14:m>
                <a:r>
                  <a:rPr kumimoji="0" lang="en-US" sz="2000" b="1" i="0" u="none" strike="noStrike" kern="0" cap="none" spc="0" normalizeH="0" baseline="0" noProof="0" dirty="0">
                    <a:ln>
                      <a:noFill/>
                    </a:ln>
                    <a:solidFill>
                      <a:srgbClr val="101D3A"/>
                    </a:solidFill>
                    <a:effectLst/>
                    <a:uLnTx/>
                    <a:uFillTx/>
                    <a:latin typeface="Helvetica"/>
                    <a:sym typeface="Helvetica"/>
                  </a:rPr>
                  <a:t>:</a:t>
                </a:r>
              </a:p>
              <a:p>
                <a:endParaRPr lang="en-US" sz="2000" b="1" dirty="0">
                  <a:latin typeface="Helvetica"/>
                </a:endParaRPr>
              </a:p>
              <a:p>
                <a:endParaRPr kumimoji="0" lang="en-US" sz="2000" b="1" i="0" u="none" strike="noStrike" kern="0" cap="none" spc="0" normalizeH="0" baseline="0" noProof="0" dirty="0">
                  <a:ln>
                    <a:noFill/>
                  </a:ln>
                  <a:solidFill>
                    <a:srgbClr val="101D3A"/>
                  </a:solidFill>
                  <a:effectLst/>
                  <a:uLnTx/>
                  <a:uFillTx/>
                  <a:latin typeface="Helvetica"/>
                  <a:sym typeface="Helvetica"/>
                </a:endParaRPr>
              </a:p>
              <a:p>
                <a:pPr marL="0" indent="0">
                  <a:buNone/>
                </a:pPr>
                <a:endParaRPr kumimoji="0" lang="en-US" sz="2000" b="1" i="0" u="none" strike="noStrike" kern="0" cap="none" spc="0" normalizeH="0" baseline="0" noProof="0" dirty="0">
                  <a:ln>
                    <a:noFill/>
                  </a:ln>
                  <a:solidFill>
                    <a:srgbClr val="101D3A"/>
                  </a:solidFill>
                  <a:effectLst/>
                  <a:uLnTx/>
                  <a:uFillTx/>
                  <a:latin typeface="Helvetica"/>
                  <a:sym typeface="Helvetica"/>
                </a:endParaRPr>
              </a:p>
            </p:txBody>
          </p:sp>
        </mc:Choice>
        <mc:Fallback xmlns="">
          <p:sp>
            <p:nvSpPr>
              <p:cNvPr id="8" name="TextBox 12">
                <a:extLst>
                  <a:ext uri="{FF2B5EF4-FFF2-40B4-BE49-F238E27FC236}">
                    <a16:creationId xmlns:a16="http://schemas.microsoft.com/office/drawing/2014/main" id="{A320BEED-D134-DF4F-A556-434940B625C8}"/>
                  </a:ext>
                </a:extLst>
              </p:cNvPr>
              <p:cNvSpPr txBox="1">
                <a:spLocks noRot="1" noChangeAspect="1" noMove="1" noResize="1" noEditPoints="1" noAdjustHandles="1" noChangeArrowheads="1" noChangeShapeType="1" noTextEdit="1"/>
              </p:cNvSpPr>
              <p:nvPr/>
            </p:nvSpPr>
            <p:spPr>
              <a:xfrm>
                <a:off x="270264" y="1508539"/>
                <a:ext cx="8849639" cy="2044147"/>
              </a:xfrm>
              <a:prstGeom prst="rect">
                <a:avLst/>
              </a:prstGeom>
              <a:blipFill>
                <a:blip r:embed="rId3"/>
                <a:stretch>
                  <a:fillRect l="-1146" t="-1852"/>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FBAD2DD1-6B38-D044-9C9D-0C5487177B12}"/>
              </a:ext>
            </a:extLst>
          </p:cNvPr>
          <p:cNvPicPr>
            <a:picLocks noChangeAspect="1"/>
          </p:cNvPicPr>
          <p:nvPr/>
        </p:nvPicPr>
        <p:blipFill>
          <a:blip r:embed="rId4"/>
          <a:stretch>
            <a:fillRect/>
          </a:stretch>
        </p:blipFill>
        <p:spPr>
          <a:xfrm>
            <a:off x="1212850" y="2645229"/>
            <a:ext cx="6718300" cy="762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05B9AB-ED96-724B-BB58-BCEF9CB9A61E}"/>
                  </a:ext>
                </a:extLst>
              </p:cNvPr>
              <p:cNvSpPr txBox="1"/>
              <p:nvPr/>
            </p:nvSpPr>
            <p:spPr>
              <a:xfrm>
                <a:off x="708440" y="4160988"/>
                <a:ext cx="8387368" cy="1703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US" sz="2600" b="0" i="0" u="none" strike="noStrike" cap="none" spc="0" normalizeH="0" baseline="0" dirty="0">
                    <a:ln>
                      <a:noFill/>
                    </a:ln>
                    <a:solidFill>
                      <a:srgbClr val="101D3A"/>
                    </a:solidFill>
                    <a:effectLst/>
                    <a:uFillTx/>
                    <a:latin typeface="+mn-lt"/>
                    <a:ea typeface="+mn-ea"/>
                    <a:cs typeface="+mn-cs"/>
                    <a:sym typeface="Helvetica"/>
                  </a:rPr>
                  <a:t>I</a:t>
                </a:r>
                <a:r>
                  <a:rPr kumimoji="0" lang="en-CN" sz="2600" b="0" i="0" u="none" strike="noStrike" cap="none" spc="0" normalizeH="0" baseline="0" dirty="0">
                    <a:ln>
                      <a:noFill/>
                    </a:ln>
                    <a:solidFill>
                      <a:srgbClr val="101D3A"/>
                    </a:solidFill>
                    <a:effectLst/>
                    <a:uFillTx/>
                    <a:latin typeface="+mn-lt"/>
                    <a:ea typeface="+mn-ea"/>
                    <a:cs typeface="+mn-cs"/>
                    <a:sym typeface="Helvetica"/>
                  </a:rPr>
                  <a:t>f </a:t>
                </a:r>
                <a14:m>
                  <m:oMath xmlns:m="http://schemas.openxmlformats.org/officeDocument/2006/math">
                    <m:sSubSup>
                      <m:sSubSupPr>
                        <m:ctrlPr>
                          <a:rPr kumimoji="0" lang="en-CN"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ctrlPr>
                      </m:sSubSupPr>
                      <m:e>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𝑍</m:t>
                        </m:r>
                      </m:e>
                      <m:sub>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𝑙</m:t>
                        </m:r>
                      </m:sub>
                      <m:sup>
                        <m:r>
                          <a:rPr kumimoji="0" lang="en-US" sz="2600" b="0" i="1" u="none" strike="noStrike" cap="none" spc="0" normalizeH="0" baseline="0" smtClean="0">
                            <a:ln>
                              <a:noFill/>
                            </a:ln>
                            <a:solidFill>
                              <a:srgbClr val="101D3A"/>
                            </a:solidFill>
                            <a:effectLst/>
                            <a:uFillTx/>
                            <a:latin typeface="Cambria Math" panose="02040503050406030204" pitchFamily="18" charset="0"/>
                            <a:ea typeface="+mn-ea"/>
                            <a:cs typeface="+mn-cs"/>
                            <a:sym typeface="Helvetica"/>
                          </a:rPr>
                          <m:t>𝑚</m:t>
                        </m:r>
                      </m:sup>
                    </m:sSubSup>
                  </m:oMath>
                </a14:m>
                <a:r>
                  <a:rPr kumimoji="0" lang="en-US" altLang="zh-CN" sz="2600" b="0" i="0" u="none" strike="noStrike" cap="none" spc="0" normalizeH="0" baseline="0" dirty="0">
                    <a:ln>
                      <a:noFill/>
                    </a:ln>
                    <a:solidFill>
                      <a:srgbClr val="101D3A"/>
                    </a:solidFill>
                    <a:effectLst/>
                    <a:uFillTx/>
                    <a:latin typeface="+mn-lt"/>
                    <a:ea typeface="+mn-ea"/>
                    <a:cs typeface="+mn-cs"/>
                    <a:sym typeface="Helvetica"/>
                  </a:rPr>
                  <a:t> = 1,</a:t>
                </a:r>
              </a:p>
              <a:p>
                <a:pPr marL="0" indent="0">
                  <a:buNone/>
                </a:pPr>
                <a:r>
                  <a:rPr lang="en-US" altLang="zh-CN" dirty="0"/>
                  <a:t>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𝑙</m:t>
                            </m:r>
                          </m:sub>
                          <m:sup>
                            <m:r>
                              <a:rPr lang="en-US" altLang="zh-CN" b="0" i="1" smtClean="0">
                                <a:latin typeface="Cambria Math" panose="02040503050406030204" pitchFamily="18" charset="0"/>
                              </a:rPr>
                              <m:t>𝑚</m:t>
                            </m:r>
                          </m:sup>
                        </m:sSubSup>
                      </m:e>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𝑙</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𝑙</m:t>
                            </m:r>
                          </m:sub>
                        </m:sSub>
                      </m:e>
                    </m:d>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i="1" smtClean="0">
                            <a:latin typeface="Cambria Math" panose="02040503050406030204" pitchFamily="18" charset="0"/>
                            <a:ea typeface="Cambria Math" panose="02040503050406030204" pitchFamily="18" charset="0"/>
                          </a:rPr>
                          <m:t>𝜌</m:t>
                        </m:r>
                      </m:e>
                      <m:sub>
                        <m:r>
                          <a:rPr lang="en-US" altLang="zh-CN" b="0" i="1" smtClean="0">
                            <a:latin typeface="Cambria Math" panose="02040503050406030204" pitchFamily="18" charset="0"/>
                            <a:ea typeface="Cambria Math" panose="02040503050406030204" pitchFamily="18" charset="0"/>
                          </a:rPr>
                          <m:t>𝑙</m:t>
                        </m:r>
                      </m:sub>
                      <m:sup>
                        <m:r>
                          <a:rPr lang="en-US" altLang="zh-CN" b="0" i="1" smtClean="0">
                            <a:latin typeface="Cambria Math" panose="02040503050406030204" pitchFamily="18" charset="0"/>
                            <a:ea typeface="Cambria Math" panose="02040503050406030204" pitchFamily="18" charset="0"/>
                          </a:rPr>
                          <m:t>𝑚</m:t>
                        </m:r>
                      </m:sup>
                    </m:sSubSup>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𝑙</m:t>
                            </m:r>
                          </m:sub>
                        </m:sSub>
                      </m:e>
                    </m:d>
                    <m:r>
                      <a:rPr lang="en-US" altLang="zh-CN" b="0" i="1" smtClean="0">
                        <a:latin typeface="Cambria Math" panose="02040503050406030204" pitchFamily="18" charset="0"/>
                      </a:rPr>
                      <m:t>        (</m:t>
                    </m:r>
                    <m:r>
                      <m:rPr>
                        <m:nor/>
                      </m:rPr>
                      <a:rPr lang="en-US"/>
                      <m:t>color</m:t>
                    </m:r>
                    <m:r>
                      <m:rPr>
                        <m:nor/>
                      </m:rPr>
                      <a:rPr lang="en-US"/>
                      <m:t> </m:t>
                    </m:r>
                    <m:r>
                      <m:rPr>
                        <m:nor/>
                      </m:rPr>
                      <a:rPr lang="en-US"/>
                      <m:t>similarity</m:t>
                    </m:r>
                    <m:r>
                      <a:rPr lang="en-US" altLang="zh-CN" b="0" i="1" smtClean="0">
                        <a:latin typeface="Cambria Math" panose="02040503050406030204" pitchFamily="18" charset="0"/>
                      </a:rPr>
                      <m:t>)</m:t>
                    </m:r>
                  </m:oMath>
                </a14:m>
                <a:endParaRPr kumimoji="0" lang="en-CN" sz="2600" b="0" i="0" u="none" strike="noStrike" cap="none" spc="0" normalizeH="0" baseline="0" dirty="0">
                  <a:ln>
                    <a:noFill/>
                  </a:ln>
                  <a:solidFill>
                    <a:srgbClr val="101D3A"/>
                  </a:solidFill>
                  <a:effectLst/>
                  <a:uFillTx/>
                  <a:latin typeface="+mn-lt"/>
                  <a:ea typeface="+mn-ea"/>
                  <a:cs typeface="+mn-cs"/>
                  <a:sym typeface="Helvetica"/>
                </a:endParaRPr>
              </a:p>
              <a:p>
                <a:pPr marL="0" indent="0">
                  <a:buNone/>
                </a:pPr>
                <a:r>
                  <a:rPr lang="en-US" dirty="0"/>
                  <a:t>I</a:t>
                </a:r>
                <a:r>
                  <a:rPr lang="en-CN" dirty="0"/>
                  <a:t>f </a:t>
                </a:r>
                <a14:m>
                  <m:oMath xmlns:m="http://schemas.openxmlformats.org/officeDocument/2006/math">
                    <m:sSubSup>
                      <m:sSubSupPr>
                        <m:ctrlPr>
                          <a:rPr lang="en-CN" i="1">
                            <a:latin typeface="Cambria Math" panose="02040503050406030204" pitchFamily="18" charset="0"/>
                          </a:rPr>
                        </m:ctrlPr>
                      </m:sSubSupPr>
                      <m:e>
                        <m:r>
                          <a:rPr lang="en-US" i="1">
                            <a:latin typeface="Cambria Math" panose="02040503050406030204" pitchFamily="18" charset="0"/>
                          </a:rPr>
                          <m:t>𝑍</m:t>
                        </m:r>
                      </m:e>
                      <m:sub>
                        <m:r>
                          <a:rPr lang="en-US" i="1">
                            <a:latin typeface="Cambria Math" panose="02040503050406030204" pitchFamily="18" charset="0"/>
                          </a:rPr>
                          <m:t>𝑙</m:t>
                        </m:r>
                      </m:sub>
                      <m:sup>
                        <m:r>
                          <a:rPr lang="en-US" i="1">
                            <a:latin typeface="Cambria Math" panose="02040503050406030204" pitchFamily="18" charset="0"/>
                          </a:rPr>
                          <m:t>𝑚</m:t>
                        </m:r>
                      </m:sup>
                    </m:sSubSup>
                  </m:oMath>
                </a14:m>
                <a:r>
                  <a:rPr lang="en-US" altLang="zh-CN" dirty="0"/>
                  <a:t> = 0,</a:t>
                </a:r>
              </a:p>
              <a:p>
                <a:pPr marL="0" indent="0">
                  <a:buNone/>
                </a:pPr>
                <a:r>
                  <a:rPr kumimoji="0" lang="en-CN" sz="2600" b="0" i="0" u="none" strike="noStrike" cap="none" spc="0" normalizeH="0" baseline="0" dirty="0">
                    <a:ln>
                      <a:noFill/>
                    </a:ln>
                    <a:solidFill>
                      <a:srgbClr val="101D3A"/>
                    </a:solidFill>
                    <a:effectLst/>
                    <a:uFillTx/>
                    <a:latin typeface="+mn-lt"/>
                    <a:ea typeface="+mn-ea"/>
                    <a:cs typeface="+mn-cs"/>
                    <a:sym typeface="Helvetica"/>
                  </a:rPr>
                  <a:t>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𝑋</m:t>
                            </m:r>
                          </m:e>
                          <m:sub>
                            <m:r>
                              <a:rPr lang="en-US" altLang="zh-CN" sz="2400" i="1">
                                <a:latin typeface="Cambria Math" panose="02040503050406030204" pitchFamily="18" charset="0"/>
                              </a:rPr>
                              <m:t>𝑙</m:t>
                            </m:r>
                          </m:sub>
                          <m:sup>
                            <m:r>
                              <a:rPr lang="en-US" altLang="zh-CN" sz="2400" i="1">
                                <a:latin typeface="Cambria Math" panose="02040503050406030204" pitchFamily="18" charset="0"/>
                              </a:rPr>
                              <m:t>𝑚</m:t>
                            </m:r>
                          </m:sup>
                        </m:sSubSup>
                      </m:e>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𝑍</m:t>
                            </m:r>
                          </m:e>
                          <m:sub>
                            <m:r>
                              <a:rPr lang="en-US" altLang="zh-CN" sz="2400" i="1">
                                <a:latin typeface="Cambria Math" panose="02040503050406030204" pitchFamily="18" charset="0"/>
                              </a:rPr>
                              <m:t>𝑙</m:t>
                            </m:r>
                          </m:sub>
                          <m:sup>
                            <m:r>
                              <a:rPr lang="en-US" altLang="zh-CN" sz="2400" i="1">
                                <a:latin typeface="Cambria Math" panose="02040503050406030204" pitchFamily="18" charset="0"/>
                              </a:rPr>
                              <m:t>𝑚</m:t>
                            </m:r>
                          </m:sup>
                        </m:sSub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𝜃</m:t>
                            </m:r>
                          </m:e>
                          <m:sub>
                            <m:r>
                              <a:rPr lang="en-US" altLang="zh-CN" sz="2400" i="1">
                                <a:latin typeface="Cambria Math" panose="02040503050406030204" pitchFamily="18" charset="0"/>
                              </a:rPr>
                              <m:t>𝑙</m:t>
                            </m:r>
                          </m:sub>
                        </m:sSub>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𝑙</m:t>
                            </m:r>
                          </m:sub>
                        </m:sSub>
                      </m:e>
                    </m:d>
                    <m:r>
                      <a:rPr lang="en-US" altLang="zh-CN" sz="2400" b="0" i="1" smtClean="0">
                        <a:latin typeface="Cambria Math" panose="02040503050406030204" pitchFamily="18" charset="0"/>
                      </a:rPr>
                      <m:t>=</m:t>
                    </m:r>
                    <m:r>
                      <m:rPr>
                        <m:nor/>
                      </m:rPr>
                      <a:rPr lang="en-US" sz="2400"/>
                      <m:t>uniform</m:t>
                    </m:r>
                    <m:r>
                      <m:rPr>
                        <m:nor/>
                      </m:rPr>
                      <a:rPr lang="en-US" sz="2400" b="0" i="0" smtClean="0"/>
                      <m:t> </m:t>
                    </m:r>
                    <m:r>
                      <m:rPr>
                        <m:nor/>
                      </m:rPr>
                      <a:rPr lang="en-US" sz="2400"/>
                      <m:t>distribution</m:t>
                    </m:r>
                  </m:oMath>
                </a14:m>
                <a:endParaRPr lang="en-US" dirty="0"/>
              </a:p>
            </p:txBody>
          </p:sp>
        </mc:Choice>
        <mc:Fallback xmlns="">
          <p:sp>
            <p:nvSpPr>
              <p:cNvPr id="4" name="TextBox 3">
                <a:extLst>
                  <a:ext uri="{FF2B5EF4-FFF2-40B4-BE49-F238E27FC236}">
                    <a16:creationId xmlns:a16="http://schemas.microsoft.com/office/drawing/2014/main" id="{5605B9AB-ED96-724B-BB58-BCEF9CB9A61E}"/>
                  </a:ext>
                </a:extLst>
              </p:cNvPr>
              <p:cNvSpPr txBox="1">
                <a:spLocks noRot="1" noChangeAspect="1" noMove="1" noResize="1" noEditPoints="1" noAdjustHandles="1" noChangeArrowheads="1" noChangeShapeType="1" noTextEdit="1"/>
              </p:cNvSpPr>
              <p:nvPr/>
            </p:nvSpPr>
            <p:spPr>
              <a:xfrm>
                <a:off x="708440" y="4160988"/>
                <a:ext cx="8387368" cy="1703030"/>
              </a:xfrm>
              <a:prstGeom prst="rect">
                <a:avLst/>
              </a:prstGeom>
              <a:blipFill>
                <a:blip r:embed="rId5"/>
                <a:stretch>
                  <a:fillRect l="-2421" t="-4444" b="-6667"/>
                </a:stretch>
              </a:blipFill>
              <a:ln w="12700" cap="flat">
                <a:noFill/>
                <a:miter lim="400000"/>
              </a:ln>
              <a:effectLst/>
            </p:spPr>
            <p:txBody>
              <a:bodyPr/>
              <a:lstStyle/>
              <a:p>
                <a:r>
                  <a:rPr lang="en-CN">
                    <a:noFill/>
                  </a:rPr>
                  <a:t> </a:t>
                </a:r>
              </a:p>
            </p:txBody>
          </p:sp>
        </mc:Fallback>
      </mc:AlternateContent>
      <p:sp>
        <p:nvSpPr>
          <p:cNvPr id="6" name="Right Brace 5">
            <a:extLst>
              <a:ext uri="{FF2B5EF4-FFF2-40B4-BE49-F238E27FC236}">
                <a16:creationId xmlns:a16="http://schemas.microsoft.com/office/drawing/2014/main" id="{F62436E6-6ACA-CA49-AC84-2E1D291D54DC}"/>
              </a:ext>
            </a:extLst>
          </p:cNvPr>
          <p:cNvSpPr/>
          <p:nvPr/>
        </p:nvSpPr>
        <p:spPr>
          <a:xfrm rot="5400000">
            <a:off x="5016906" y="2561344"/>
            <a:ext cx="321054" cy="1741338"/>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endParaRPr>
          </a:p>
        </p:txBody>
      </p:sp>
      <p:sp>
        <p:nvSpPr>
          <p:cNvPr id="7" name="TextBox 6">
            <a:extLst>
              <a:ext uri="{FF2B5EF4-FFF2-40B4-BE49-F238E27FC236}">
                <a16:creationId xmlns:a16="http://schemas.microsoft.com/office/drawing/2014/main" id="{38E6D319-B664-6747-8465-09372B4DAAB0}"/>
              </a:ext>
            </a:extLst>
          </p:cNvPr>
          <p:cNvSpPr txBox="1"/>
          <p:nvPr/>
        </p:nvSpPr>
        <p:spPr>
          <a:xfrm>
            <a:off x="4151998" y="3592540"/>
            <a:ext cx="2050869" cy="302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indent="0">
              <a:buNone/>
            </a:pPr>
            <a:r>
              <a:rPr lang="en-US" sz="1800" b="1" i="1" dirty="0"/>
              <a:t>Photometric prior </a:t>
            </a:r>
          </a:p>
        </p:txBody>
      </p:sp>
    </p:spTree>
    <p:extLst>
      <p:ext uri="{BB962C8B-B14F-4D97-AF65-F5344CB8AC3E}">
        <p14:creationId xmlns:p14="http://schemas.microsoft.com/office/powerpoint/2010/main" val="15864638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pPr lvl="0" rtl="0" hangingPunct="0">
              <a:spcBef>
                <a:spcPts val="200"/>
              </a:spcBef>
              <a:buSzPct val="100000"/>
              <a:defRPr/>
            </a:pPr>
            <a:r>
              <a:rPr lang="en-US" sz="3200" dirty="0"/>
              <a:t>Joint Pixel-Level View Selection and </a:t>
            </a:r>
            <a:r>
              <a:rPr lang="en-US" sz="3200" dirty="0" err="1"/>
              <a:t>Depthmap</a:t>
            </a:r>
            <a:r>
              <a:rPr lang="en-US" sz="3200" dirty="0"/>
              <a:t> Estimation</a:t>
            </a:r>
          </a:p>
        </p:txBody>
      </p:sp>
      <p:sp>
        <p:nvSpPr>
          <p:cNvPr id="5" name="矩形 124">
            <a:extLst>
              <a:ext uri="{FF2B5EF4-FFF2-40B4-BE49-F238E27FC236}">
                <a16:creationId xmlns:a16="http://schemas.microsoft.com/office/drawing/2014/main" id="{5EB479F2-ED1C-6648-BB9A-890185E17CA8}"/>
              </a:ext>
            </a:extLst>
          </p:cNvPr>
          <p:cNvSpPr txBox="1"/>
          <p:nvPr/>
        </p:nvSpPr>
        <p:spPr>
          <a:xfrm>
            <a:off x="294361" y="6321995"/>
            <a:ext cx="8801447"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E. Zheng, et. al. “</a:t>
            </a:r>
            <a:r>
              <a:rPr kumimoji="0" lang="en-US" sz="1200" b="1" i="0" u="none" strike="noStrike" kern="0" cap="none" spc="0" normalizeH="0" baseline="0" noProof="0" dirty="0" err="1">
                <a:ln>
                  <a:noFill/>
                </a:ln>
                <a:solidFill>
                  <a:srgbClr val="101D3A"/>
                </a:solidFill>
                <a:effectLst/>
                <a:uLnTx/>
                <a:uFillTx/>
                <a:latin typeface="Helvetica"/>
                <a:sym typeface="Helvetica"/>
              </a:rPr>
              <a:t>Patchmatch</a:t>
            </a:r>
            <a:r>
              <a:rPr kumimoji="0" lang="en-US" sz="1200" b="1" i="0" u="none" strike="noStrike" kern="0" cap="none" spc="0" normalizeH="0" baseline="0" noProof="0" dirty="0">
                <a:ln>
                  <a:noFill/>
                </a:ln>
                <a:solidFill>
                  <a:srgbClr val="101D3A"/>
                </a:solidFill>
                <a:effectLst/>
                <a:uLnTx/>
                <a:uFillTx/>
                <a:latin typeface="Helvetica"/>
                <a:sym typeface="Helvetica"/>
              </a:rPr>
              <a:t> based joint view selection and </a:t>
            </a:r>
            <a:r>
              <a:rPr kumimoji="0" lang="en-US" sz="1200" b="1" i="0" u="none" strike="noStrike" kern="0" cap="none" spc="0" normalizeH="0" baseline="0" noProof="0" dirty="0" err="1">
                <a:ln>
                  <a:noFill/>
                </a:ln>
                <a:solidFill>
                  <a:srgbClr val="101D3A"/>
                </a:solidFill>
                <a:effectLst/>
                <a:uLnTx/>
                <a:uFillTx/>
                <a:latin typeface="Helvetica"/>
                <a:sym typeface="Helvetica"/>
              </a:rPr>
              <a:t>depthmap</a:t>
            </a:r>
            <a:r>
              <a:rPr kumimoji="0" lang="en-US" sz="1200" b="1" i="0" u="none" strike="noStrike" kern="0" cap="none" spc="0" normalizeH="0" baseline="0" noProof="0" dirty="0">
                <a:ln>
                  <a:noFill/>
                </a:ln>
                <a:solidFill>
                  <a:srgbClr val="101D3A"/>
                </a:solidFill>
                <a:effectLst/>
                <a:uLnTx/>
                <a:uFillTx/>
                <a:latin typeface="Helvetica"/>
                <a:sym typeface="Helvetica"/>
              </a:rPr>
              <a:t> estimation</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CVPR 2014</a:t>
            </a:r>
          </a:p>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J. L. </a:t>
            </a:r>
            <a:r>
              <a:rPr kumimoji="0" lang="en-US" sz="1200" b="0" i="0" u="none" strike="noStrike" kern="0" cap="none" spc="0" normalizeH="0" baseline="0" noProof="0" dirty="0" err="1">
                <a:ln>
                  <a:noFill/>
                </a:ln>
                <a:solidFill>
                  <a:srgbClr val="101D3A"/>
                </a:solidFill>
                <a:effectLst/>
                <a:uLnTx/>
                <a:uFillTx/>
                <a:latin typeface="Helvetica"/>
                <a:sym typeface="Helvetica"/>
              </a:rPr>
              <a:t>Schönberger</a:t>
            </a:r>
            <a:r>
              <a:rPr kumimoji="0" lang="en-US" sz="1200" b="0" i="0" u="none" strike="noStrike" kern="0" cap="none" spc="0" normalizeH="0" baseline="0" noProof="0" dirty="0">
                <a:ln>
                  <a:noFill/>
                </a:ln>
                <a:solidFill>
                  <a:srgbClr val="101D3A"/>
                </a:solidFill>
                <a:effectLst/>
                <a:uLnTx/>
                <a:uFillTx/>
                <a:latin typeface="Helvetica"/>
                <a:sym typeface="Helvetica"/>
              </a:rPr>
              <a:t>, et. al. “</a:t>
            </a:r>
            <a:r>
              <a:rPr kumimoji="0" lang="en-US" sz="1200" b="1" i="0" u="none" strike="noStrike" kern="0" cap="none" spc="0" normalizeH="0" baseline="0" noProof="0" dirty="0">
                <a:ln>
                  <a:noFill/>
                </a:ln>
                <a:solidFill>
                  <a:srgbClr val="101D3A"/>
                </a:solidFill>
                <a:effectLst/>
                <a:uLnTx/>
                <a:uFillTx/>
                <a:latin typeface="Helvetica"/>
                <a:sym typeface="Helvetica"/>
              </a:rPr>
              <a:t>Pixelwise View Selection for Unstructured Multi-View Stereo</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ECCV 2016</a:t>
            </a:r>
            <a:r>
              <a:rPr kumimoji="0" lang="en-US" sz="1200" b="0" i="0" u="none" strike="noStrike" kern="0" cap="none" spc="0" normalizeH="0" baseline="0" noProof="0" dirty="0">
                <a:ln>
                  <a:noFill/>
                </a:ln>
                <a:solidFill>
                  <a:srgbClr val="101D3A"/>
                </a:solidFill>
                <a:effectLst/>
                <a:uLnTx/>
                <a:uFillTx/>
                <a:latin typeface="Helvetica"/>
                <a:sym typeface="Helvetica"/>
              </a:rPr>
              <a:t> </a:t>
            </a:r>
            <a:endParaRPr kumimoji="0" lang="en-US" sz="700" b="0" i="0" u="none" strike="noStrike" kern="0" cap="none" spc="0" normalizeH="0" baseline="0" noProof="0" dirty="0">
              <a:ln>
                <a:noFill/>
              </a:ln>
              <a:solidFill>
                <a:srgbClr val="101D3A"/>
              </a:solidFill>
              <a:effectLst/>
              <a:uLnTx/>
              <a:uFillTx/>
              <a:latin typeface="Helvetica"/>
              <a:sym typeface="Helvetica"/>
            </a:endParaRPr>
          </a:p>
        </p:txBody>
      </p:sp>
      <mc:AlternateContent xmlns:mc="http://schemas.openxmlformats.org/markup-compatibility/2006" xmlns:a14="http://schemas.microsoft.com/office/drawing/2010/main">
        <mc:Choice Requires="a14">
          <p:sp>
            <p:nvSpPr>
              <p:cNvPr id="8" name="TextBox 12">
                <a:extLst>
                  <a:ext uri="{FF2B5EF4-FFF2-40B4-BE49-F238E27FC236}">
                    <a16:creationId xmlns:a16="http://schemas.microsoft.com/office/drawing/2014/main" id="{A320BEED-D134-DF4F-A556-434940B625C8}"/>
                  </a:ext>
                </a:extLst>
              </p:cNvPr>
              <p:cNvSpPr txBox="1"/>
              <p:nvPr/>
            </p:nvSpPr>
            <p:spPr>
              <a:xfrm>
                <a:off x="270264" y="1508539"/>
                <a:ext cx="8849639" cy="204414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34289" tIns="34289" rIns="34289" bIns="34289">
                <a:spAutoFit/>
              </a:bodyPr>
              <a:lstStyle/>
              <a:p>
                <a:r>
                  <a:rPr kumimoji="0" lang="en-US" sz="2000" b="1" i="0" u="none" strike="noStrike" kern="0" cap="none" spc="0" normalizeH="0" baseline="0" noProof="0" dirty="0">
                    <a:ln>
                      <a:noFill/>
                    </a:ln>
                    <a:solidFill>
                      <a:srgbClr val="101D3A"/>
                    </a:solidFill>
                    <a:effectLst/>
                    <a:uLnTx/>
                    <a:uFillTx/>
                    <a:latin typeface="Helvetica"/>
                    <a:sym typeface="Helvetica"/>
                  </a:rPr>
                  <a:t>Maximum likelihood estimation (MLE):</a:t>
                </a:r>
              </a:p>
              <a:p>
                <a:endParaRPr lang="en-US" sz="2000" b="1" dirty="0">
                  <a:latin typeface="Helvetica"/>
                </a:endParaRPr>
              </a:p>
              <a:p>
                <a:r>
                  <a:rPr kumimoji="0" lang="en-US" sz="2000" b="1" i="0" u="none" strike="noStrike" kern="0" cap="none" spc="0" normalizeH="0" noProof="0" dirty="0">
                    <a:ln>
                      <a:noFill/>
                    </a:ln>
                    <a:solidFill>
                      <a:srgbClr val="101D3A"/>
                    </a:solidFill>
                    <a:effectLst/>
                    <a:uLnTx/>
                    <a:uFillTx/>
                    <a:latin typeface="Helvetica"/>
                    <a:sym typeface="Helvetica"/>
                  </a:rPr>
                  <a:t>Likelihood function </a:t>
                </a:r>
                <a14:m>
                  <m:oMath xmlns:m="http://schemas.openxmlformats.org/officeDocument/2006/math">
                    <m:r>
                      <a:rPr lang="en-US" sz="2000" i="1">
                        <a:latin typeface="Cambria Math" panose="02040503050406030204" pitchFamily="18" charset="0"/>
                      </a:rPr>
                      <m:t>𝑃</m:t>
                    </m:r>
                    <m:r>
                      <a:rPr lang="en-US" sz="2000" b="1" i="1">
                        <a:latin typeface="Cambria Math" panose="02040503050406030204" pitchFamily="18" charset="0"/>
                      </a:rPr>
                      <m:t>(</m:t>
                    </m:r>
                    <m:r>
                      <a:rPr lang="en-US" sz="2000" b="1" i="1" smtClean="0">
                        <a:latin typeface="Cambria Math" panose="02040503050406030204" pitchFamily="18" charset="0"/>
                      </a:rPr>
                      <m:t>𝑿</m:t>
                    </m:r>
                    <m:r>
                      <a:rPr lang="en-US" sz="2000" b="1" i="1" smtClean="0">
                        <a:latin typeface="Cambria Math" panose="02040503050406030204" pitchFamily="18" charset="0"/>
                      </a:rPr>
                      <m:t>, </m:t>
                    </m:r>
                    <m:r>
                      <a:rPr lang="en-US" sz="2000" b="1" i="1">
                        <a:latin typeface="Cambria Math" panose="02040503050406030204" pitchFamily="18" charset="0"/>
                      </a:rPr>
                      <m:t>𝒁</m:t>
                    </m:r>
                    <m:r>
                      <a:rPr lang="en-US" sz="2000" b="1" i="1">
                        <a:latin typeface="Cambria Math" panose="02040503050406030204" pitchFamily="18" charset="0"/>
                      </a:rPr>
                      <m:t>, </m:t>
                    </m:r>
                    <m:r>
                      <a:rPr lang="en-US" sz="2000" b="1" i="1">
                        <a:latin typeface="Cambria Math" panose="02040503050406030204" pitchFamily="18" charset="0"/>
                        <a:ea typeface="Cambria Math" panose="02040503050406030204" pitchFamily="18" charset="0"/>
                      </a:rPr>
                      <m:t>𝜽</m:t>
                    </m:r>
                    <m:r>
                      <a:rPr lang="en-US" sz="2000" b="1" i="1">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𝑵</m:t>
                    </m:r>
                    <m:r>
                      <a:rPr lang="en-US" sz="2000" b="1" i="1">
                        <a:latin typeface="Cambria Math" panose="02040503050406030204" pitchFamily="18" charset="0"/>
                        <a:ea typeface="Cambria Math" panose="02040503050406030204" pitchFamily="18" charset="0"/>
                      </a:rPr>
                      <m:t>)</m:t>
                    </m:r>
                  </m:oMath>
                </a14:m>
                <a:r>
                  <a:rPr kumimoji="0" lang="en-US" sz="2000" b="1" i="0" u="none" strike="noStrike" kern="0" cap="none" spc="0" normalizeH="0" baseline="0" noProof="0" dirty="0">
                    <a:ln>
                      <a:noFill/>
                    </a:ln>
                    <a:solidFill>
                      <a:srgbClr val="101D3A"/>
                    </a:solidFill>
                    <a:effectLst/>
                    <a:uLnTx/>
                    <a:uFillTx/>
                    <a:latin typeface="Helvetica"/>
                    <a:sym typeface="Helvetica"/>
                  </a:rPr>
                  <a:t>:</a:t>
                </a:r>
              </a:p>
              <a:p>
                <a:endParaRPr lang="en-US" sz="2000" b="1" dirty="0">
                  <a:latin typeface="Helvetica"/>
                </a:endParaRPr>
              </a:p>
              <a:p>
                <a:endParaRPr kumimoji="0" lang="en-US" sz="2000" b="1" i="0" u="none" strike="noStrike" kern="0" cap="none" spc="0" normalizeH="0" baseline="0" noProof="0" dirty="0">
                  <a:ln>
                    <a:noFill/>
                  </a:ln>
                  <a:solidFill>
                    <a:srgbClr val="101D3A"/>
                  </a:solidFill>
                  <a:effectLst/>
                  <a:uLnTx/>
                  <a:uFillTx/>
                  <a:latin typeface="Helvetica"/>
                  <a:sym typeface="Helvetica"/>
                </a:endParaRPr>
              </a:p>
              <a:p>
                <a:pPr marL="0" indent="0">
                  <a:buNone/>
                </a:pPr>
                <a:endParaRPr kumimoji="0" lang="en-US" sz="2000" b="1" i="0" u="none" strike="noStrike" kern="0" cap="none" spc="0" normalizeH="0" baseline="0" noProof="0" dirty="0">
                  <a:ln>
                    <a:noFill/>
                  </a:ln>
                  <a:solidFill>
                    <a:srgbClr val="101D3A"/>
                  </a:solidFill>
                  <a:effectLst/>
                  <a:uLnTx/>
                  <a:uFillTx/>
                  <a:latin typeface="Helvetica"/>
                  <a:sym typeface="Helvetica"/>
                </a:endParaRPr>
              </a:p>
            </p:txBody>
          </p:sp>
        </mc:Choice>
        <mc:Fallback xmlns="">
          <p:sp>
            <p:nvSpPr>
              <p:cNvPr id="8" name="TextBox 12">
                <a:extLst>
                  <a:ext uri="{FF2B5EF4-FFF2-40B4-BE49-F238E27FC236}">
                    <a16:creationId xmlns:a16="http://schemas.microsoft.com/office/drawing/2014/main" id="{A320BEED-D134-DF4F-A556-434940B625C8}"/>
                  </a:ext>
                </a:extLst>
              </p:cNvPr>
              <p:cNvSpPr txBox="1">
                <a:spLocks noRot="1" noChangeAspect="1" noMove="1" noResize="1" noEditPoints="1" noAdjustHandles="1" noChangeArrowheads="1" noChangeShapeType="1" noTextEdit="1"/>
              </p:cNvSpPr>
              <p:nvPr/>
            </p:nvSpPr>
            <p:spPr>
              <a:xfrm>
                <a:off x="270264" y="1508539"/>
                <a:ext cx="8849639" cy="2044147"/>
              </a:xfrm>
              <a:prstGeom prst="rect">
                <a:avLst/>
              </a:prstGeom>
              <a:blipFill>
                <a:blip r:embed="rId3"/>
                <a:stretch>
                  <a:fillRect l="-1146" t="-1852"/>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FBAD2DD1-6B38-D044-9C9D-0C5487177B12}"/>
              </a:ext>
            </a:extLst>
          </p:cNvPr>
          <p:cNvPicPr>
            <a:picLocks noChangeAspect="1"/>
          </p:cNvPicPr>
          <p:nvPr/>
        </p:nvPicPr>
        <p:blipFill>
          <a:blip r:embed="rId4"/>
          <a:stretch>
            <a:fillRect/>
          </a:stretch>
        </p:blipFill>
        <p:spPr>
          <a:xfrm>
            <a:off x="1212850" y="2645229"/>
            <a:ext cx="6718300" cy="762000"/>
          </a:xfrm>
          <a:prstGeom prst="rect">
            <a:avLst/>
          </a:prstGeom>
        </p:spPr>
      </p:pic>
      <p:sp>
        <p:nvSpPr>
          <p:cNvPr id="6" name="Right Brace 5">
            <a:extLst>
              <a:ext uri="{FF2B5EF4-FFF2-40B4-BE49-F238E27FC236}">
                <a16:creationId xmlns:a16="http://schemas.microsoft.com/office/drawing/2014/main" id="{F62436E6-6ACA-CA49-AC84-2E1D291D54DC}"/>
              </a:ext>
            </a:extLst>
          </p:cNvPr>
          <p:cNvSpPr/>
          <p:nvPr/>
        </p:nvSpPr>
        <p:spPr>
          <a:xfrm rot="5400000">
            <a:off x="3044415" y="2513791"/>
            <a:ext cx="321054" cy="1741338"/>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endParaRPr>
          </a:p>
        </p:txBody>
      </p:sp>
      <p:pic>
        <p:nvPicPr>
          <p:cNvPr id="3" name="Picture 2">
            <a:extLst>
              <a:ext uri="{FF2B5EF4-FFF2-40B4-BE49-F238E27FC236}">
                <a16:creationId xmlns:a16="http://schemas.microsoft.com/office/drawing/2014/main" id="{898BE7D6-5F98-0F41-B218-0960A05F22B1}"/>
              </a:ext>
            </a:extLst>
          </p:cNvPr>
          <p:cNvPicPr>
            <a:picLocks noChangeAspect="1"/>
          </p:cNvPicPr>
          <p:nvPr/>
        </p:nvPicPr>
        <p:blipFill>
          <a:blip r:embed="rId5"/>
          <a:stretch>
            <a:fillRect/>
          </a:stretch>
        </p:blipFill>
        <p:spPr>
          <a:xfrm>
            <a:off x="1212850" y="4295676"/>
            <a:ext cx="5334000" cy="393700"/>
          </a:xfrm>
          <a:prstGeom prst="rect">
            <a:avLst/>
          </a:prstGeom>
        </p:spPr>
      </p:pic>
      <p:pic>
        <p:nvPicPr>
          <p:cNvPr id="9" name="Picture 8">
            <a:extLst>
              <a:ext uri="{FF2B5EF4-FFF2-40B4-BE49-F238E27FC236}">
                <a16:creationId xmlns:a16="http://schemas.microsoft.com/office/drawing/2014/main" id="{D59CF3D7-6582-584C-BEBE-F88EE988A8F9}"/>
              </a:ext>
            </a:extLst>
          </p:cNvPr>
          <p:cNvPicPr>
            <a:picLocks noChangeAspect="1"/>
          </p:cNvPicPr>
          <p:nvPr/>
        </p:nvPicPr>
        <p:blipFill>
          <a:blip r:embed="rId6"/>
          <a:stretch>
            <a:fillRect/>
          </a:stretch>
        </p:blipFill>
        <p:spPr>
          <a:xfrm>
            <a:off x="1212850" y="5265362"/>
            <a:ext cx="2921000" cy="355600"/>
          </a:xfrm>
          <a:prstGeom prst="rect">
            <a:avLst/>
          </a:prstGeom>
        </p:spPr>
      </p:pic>
      <p:pic>
        <p:nvPicPr>
          <p:cNvPr id="10" name="Picture 9">
            <a:extLst>
              <a:ext uri="{FF2B5EF4-FFF2-40B4-BE49-F238E27FC236}">
                <a16:creationId xmlns:a16="http://schemas.microsoft.com/office/drawing/2014/main" id="{D52FED9E-347D-0946-8192-A053F12FF3BA}"/>
              </a:ext>
            </a:extLst>
          </p:cNvPr>
          <p:cNvPicPr>
            <a:picLocks noChangeAspect="1"/>
          </p:cNvPicPr>
          <p:nvPr/>
        </p:nvPicPr>
        <p:blipFill>
          <a:blip r:embed="rId7"/>
          <a:stretch>
            <a:fillRect/>
          </a:stretch>
        </p:blipFill>
        <p:spPr>
          <a:xfrm>
            <a:off x="1212850" y="4703645"/>
            <a:ext cx="2680216" cy="487312"/>
          </a:xfrm>
          <a:prstGeom prst="rect">
            <a:avLst/>
          </a:prstGeom>
        </p:spPr>
      </p:pic>
      <p:sp>
        <p:nvSpPr>
          <p:cNvPr id="12" name="TextBox 11">
            <a:extLst>
              <a:ext uri="{FF2B5EF4-FFF2-40B4-BE49-F238E27FC236}">
                <a16:creationId xmlns:a16="http://schemas.microsoft.com/office/drawing/2014/main" id="{157ABD84-2081-444C-9424-9F893C5B91AB}"/>
              </a:ext>
            </a:extLst>
          </p:cNvPr>
          <p:cNvSpPr txBox="1"/>
          <p:nvPr/>
        </p:nvSpPr>
        <p:spPr>
          <a:xfrm>
            <a:off x="1672373" y="3606377"/>
            <a:ext cx="3396015" cy="302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1800" b="1" i="0" u="none" strike="noStrike" cap="none" spc="0" normalizeH="0" baseline="0" dirty="0">
                <a:ln>
                  <a:noFill/>
                </a:ln>
                <a:solidFill>
                  <a:srgbClr val="101D3A"/>
                </a:solidFill>
                <a:effectLst/>
                <a:uFillTx/>
                <a:latin typeface="+mn-lt"/>
                <a:ea typeface="+mn-ea"/>
                <a:cs typeface="+mn-cs"/>
                <a:sym typeface="Helvetica"/>
              </a:rPr>
              <a:t>Spatial-temporary smoothness</a:t>
            </a:r>
          </a:p>
        </p:txBody>
      </p:sp>
    </p:spTree>
    <p:extLst>
      <p:ext uri="{BB962C8B-B14F-4D97-AF65-F5344CB8AC3E}">
        <p14:creationId xmlns:p14="http://schemas.microsoft.com/office/powerpoint/2010/main" val="422878779"/>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pPr lvl="0" rtl="0" hangingPunct="0">
              <a:spcBef>
                <a:spcPts val="200"/>
              </a:spcBef>
              <a:buSzPct val="100000"/>
              <a:defRPr/>
            </a:pPr>
            <a:r>
              <a:rPr lang="en-US" sz="3200" dirty="0"/>
              <a:t>Joint Pixel-Level View Selection and </a:t>
            </a:r>
            <a:r>
              <a:rPr lang="en-US" sz="3200" dirty="0" err="1"/>
              <a:t>Depthmap</a:t>
            </a:r>
            <a:r>
              <a:rPr lang="en-US" sz="3200" dirty="0"/>
              <a:t> Estimation</a:t>
            </a:r>
          </a:p>
        </p:txBody>
      </p:sp>
      <p:sp>
        <p:nvSpPr>
          <p:cNvPr id="5" name="矩形 124">
            <a:extLst>
              <a:ext uri="{FF2B5EF4-FFF2-40B4-BE49-F238E27FC236}">
                <a16:creationId xmlns:a16="http://schemas.microsoft.com/office/drawing/2014/main" id="{5EB479F2-ED1C-6648-BB9A-890185E17CA8}"/>
              </a:ext>
            </a:extLst>
          </p:cNvPr>
          <p:cNvSpPr txBox="1"/>
          <p:nvPr/>
        </p:nvSpPr>
        <p:spPr>
          <a:xfrm>
            <a:off x="294361" y="6321995"/>
            <a:ext cx="8801447"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E. Zheng, et. al. “</a:t>
            </a:r>
            <a:r>
              <a:rPr kumimoji="0" lang="en-US" sz="1200" b="1" i="0" u="none" strike="noStrike" kern="0" cap="none" spc="0" normalizeH="0" baseline="0" noProof="0" dirty="0" err="1">
                <a:ln>
                  <a:noFill/>
                </a:ln>
                <a:solidFill>
                  <a:srgbClr val="101D3A"/>
                </a:solidFill>
                <a:effectLst/>
                <a:uLnTx/>
                <a:uFillTx/>
                <a:latin typeface="Helvetica"/>
                <a:sym typeface="Helvetica"/>
              </a:rPr>
              <a:t>Patchmatch</a:t>
            </a:r>
            <a:r>
              <a:rPr kumimoji="0" lang="en-US" sz="1200" b="1" i="0" u="none" strike="noStrike" kern="0" cap="none" spc="0" normalizeH="0" baseline="0" noProof="0" dirty="0">
                <a:ln>
                  <a:noFill/>
                </a:ln>
                <a:solidFill>
                  <a:srgbClr val="101D3A"/>
                </a:solidFill>
                <a:effectLst/>
                <a:uLnTx/>
                <a:uFillTx/>
                <a:latin typeface="Helvetica"/>
                <a:sym typeface="Helvetica"/>
              </a:rPr>
              <a:t> based joint view selection and </a:t>
            </a:r>
            <a:r>
              <a:rPr kumimoji="0" lang="en-US" sz="1200" b="1" i="0" u="none" strike="noStrike" kern="0" cap="none" spc="0" normalizeH="0" baseline="0" noProof="0" dirty="0" err="1">
                <a:ln>
                  <a:noFill/>
                </a:ln>
                <a:solidFill>
                  <a:srgbClr val="101D3A"/>
                </a:solidFill>
                <a:effectLst/>
                <a:uLnTx/>
                <a:uFillTx/>
                <a:latin typeface="Helvetica"/>
                <a:sym typeface="Helvetica"/>
              </a:rPr>
              <a:t>depthmap</a:t>
            </a:r>
            <a:r>
              <a:rPr kumimoji="0" lang="en-US" sz="1200" b="1" i="0" u="none" strike="noStrike" kern="0" cap="none" spc="0" normalizeH="0" baseline="0" noProof="0" dirty="0">
                <a:ln>
                  <a:noFill/>
                </a:ln>
                <a:solidFill>
                  <a:srgbClr val="101D3A"/>
                </a:solidFill>
                <a:effectLst/>
                <a:uLnTx/>
                <a:uFillTx/>
                <a:latin typeface="Helvetica"/>
                <a:sym typeface="Helvetica"/>
              </a:rPr>
              <a:t> estimation</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CVPR 2014</a:t>
            </a:r>
          </a:p>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J. L. </a:t>
            </a:r>
            <a:r>
              <a:rPr kumimoji="0" lang="en-US" sz="1200" b="0" i="0" u="none" strike="noStrike" kern="0" cap="none" spc="0" normalizeH="0" baseline="0" noProof="0" dirty="0" err="1">
                <a:ln>
                  <a:noFill/>
                </a:ln>
                <a:solidFill>
                  <a:srgbClr val="101D3A"/>
                </a:solidFill>
                <a:effectLst/>
                <a:uLnTx/>
                <a:uFillTx/>
                <a:latin typeface="Helvetica"/>
                <a:sym typeface="Helvetica"/>
              </a:rPr>
              <a:t>Schönberger</a:t>
            </a:r>
            <a:r>
              <a:rPr kumimoji="0" lang="en-US" sz="1200" b="0" i="0" u="none" strike="noStrike" kern="0" cap="none" spc="0" normalizeH="0" baseline="0" noProof="0" dirty="0">
                <a:ln>
                  <a:noFill/>
                </a:ln>
                <a:solidFill>
                  <a:srgbClr val="101D3A"/>
                </a:solidFill>
                <a:effectLst/>
                <a:uLnTx/>
                <a:uFillTx/>
                <a:latin typeface="Helvetica"/>
                <a:sym typeface="Helvetica"/>
              </a:rPr>
              <a:t>, et. al. “</a:t>
            </a:r>
            <a:r>
              <a:rPr kumimoji="0" lang="en-US" sz="1200" b="1" i="0" u="none" strike="noStrike" kern="0" cap="none" spc="0" normalizeH="0" baseline="0" noProof="0" dirty="0">
                <a:ln>
                  <a:noFill/>
                </a:ln>
                <a:solidFill>
                  <a:srgbClr val="101D3A"/>
                </a:solidFill>
                <a:effectLst/>
                <a:uLnTx/>
                <a:uFillTx/>
                <a:latin typeface="Helvetica"/>
                <a:sym typeface="Helvetica"/>
              </a:rPr>
              <a:t>Pixelwise View Selection for Unstructured Multi-View Stereo</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ECCV 2016</a:t>
            </a:r>
            <a:r>
              <a:rPr kumimoji="0" lang="en-US" sz="1200" b="0" i="0" u="none" strike="noStrike" kern="0" cap="none" spc="0" normalizeH="0" baseline="0" noProof="0" dirty="0">
                <a:ln>
                  <a:noFill/>
                </a:ln>
                <a:solidFill>
                  <a:srgbClr val="101D3A"/>
                </a:solidFill>
                <a:effectLst/>
                <a:uLnTx/>
                <a:uFillTx/>
                <a:latin typeface="Helvetica"/>
                <a:sym typeface="Helvetica"/>
              </a:rPr>
              <a:t> </a:t>
            </a:r>
            <a:endParaRPr kumimoji="0" lang="en-US" sz="700" b="0" i="0" u="none" strike="noStrike" kern="0" cap="none" spc="0" normalizeH="0" baseline="0" noProof="0" dirty="0">
              <a:ln>
                <a:noFill/>
              </a:ln>
              <a:solidFill>
                <a:srgbClr val="101D3A"/>
              </a:solidFill>
              <a:effectLst/>
              <a:uLnTx/>
              <a:uFillTx/>
              <a:latin typeface="Helvetica"/>
              <a:sym typeface="Helvetica"/>
            </a:endParaRPr>
          </a:p>
        </p:txBody>
      </p:sp>
      <mc:AlternateContent xmlns:mc="http://schemas.openxmlformats.org/markup-compatibility/2006" xmlns:a14="http://schemas.microsoft.com/office/drawing/2010/main">
        <mc:Choice Requires="a14">
          <p:sp>
            <p:nvSpPr>
              <p:cNvPr id="8" name="TextBox 12">
                <a:extLst>
                  <a:ext uri="{FF2B5EF4-FFF2-40B4-BE49-F238E27FC236}">
                    <a16:creationId xmlns:a16="http://schemas.microsoft.com/office/drawing/2014/main" id="{A320BEED-D134-DF4F-A556-434940B625C8}"/>
                  </a:ext>
                </a:extLst>
              </p:cNvPr>
              <p:cNvSpPr txBox="1"/>
              <p:nvPr/>
            </p:nvSpPr>
            <p:spPr>
              <a:xfrm>
                <a:off x="270264" y="1508539"/>
                <a:ext cx="8849639" cy="204414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34289" tIns="34289" rIns="34289" bIns="34289">
                <a:spAutoFit/>
              </a:bodyPr>
              <a:lstStyle/>
              <a:p>
                <a:r>
                  <a:rPr kumimoji="0" lang="en-US" sz="2000" b="1" i="0" u="none" strike="noStrike" kern="0" cap="none" spc="0" normalizeH="0" baseline="0" noProof="0" dirty="0">
                    <a:ln>
                      <a:noFill/>
                    </a:ln>
                    <a:solidFill>
                      <a:srgbClr val="101D3A"/>
                    </a:solidFill>
                    <a:effectLst/>
                    <a:uLnTx/>
                    <a:uFillTx/>
                    <a:latin typeface="Helvetica"/>
                    <a:sym typeface="Helvetica"/>
                  </a:rPr>
                  <a:t>Maximum likelihood estimation (MLE):</a:t>
                </a:r>
              </a:p>
              <a:p>
                <a:endParaRPr lang="en-US" sz="2000" b="1" dirty="0">
                  <a:latin typeface="Helvetica"/>
                </a:endParaRPr>
              </a:p>
              <a:p>
                <a:r>
                  <a:rPr kumimoji="0" lang="en-US" sz="2000" b="1" i="0" u="none" strike="noStrike" kern="0" cap="none" spc="0" normalizeH="0" noProof="0" dirty="0">
                    <a:ln>
                      <a:noFill/>
                    </a:ln>
                    <a:solidFill>
                      <a:srgbClr val="101D3A"/>
                    </a:solidFill>
                    <a:effectLst/>
                    <a:uLnTx/>
                    <a:uFillTx/>
                    <a:latin typeface="Helvetica"/>
                    <a:sym typeface="Helvetica"/>
                  </a:rPr>
                  <a:t>Likelihood function </a:t>
                </a:r>
                <a14:m>
                  <m:oMath xmlns:m="http://schemas.openxmlformats.org/officeDocument/2006/math">
                    <m:r>
                      <a:rPr lang="en-US" sz="2000" i="1">
                        <a:latin typeface="Cambria Math" panose="02040503050406030204" pitchFamily="18" charset="0"/>
                      </a:rPr>
                      <m:t>𝑃</m:t>
                    </m:r>
                    <m:r>
                      <a:rPr lang="en-US" sz="2000" b="1" i="1">
                        <a:latin typeface="Cambria Math" panose="02040503050406030204" pitchFamily="18" charset="0"/>
                      </a:rPr>
                      <m:t>(</m:t>
                    </m:r>
                    <m:r>
                      <a:rPr lang="en-US" sz="2000" b="1" i="1" smtClean="0">
                        <a:latin typeface="Cambria Math" panose="02040503050406030204" pitchFamily="18" charset="0"/>
                      </a:rPr>
                      <m:t>𝑿</m:t>
                    </m:r>
                    <m:r>
                      <a:rPr lang="en-US" sz="2000" b="1" i="1" smtClean="0">
                        <a:latin typeface="Cambria Math" panose="02040503050406030204" pitchFamily="18" charset="0"/>
                      </a:rPr>
                      <m:t>, </m:t>
                    </m:r>
                    <m:r>
                      <a:rPr lang="en-US" sz="2000" b="1" i="1">
                        <a:latin typeface="Cambria Math" panose="02040503050406030204" pitchFamily="18" charset="0"/>
                      </a:rPr>
                      <m:t>𝒁</m:t>
                    </m:r>
                    <m:r>
                      <a:rPr lang="en-US" sz="2000" b="1" i="1">
                        <a:latin typeface="Cambria Math" panose="02040503050406030204" pitchFamily="18" charset="0"/>
                      </a:rPr>
                      <m:t>, </m:t>
                    </m:r>
                    <m:r>
                      <a:rPr lang="en-US" sz="2000" b="1" i="1">
                        <a:latin typeface="Cambria Math" panose="02040503050406030204" pitchFamily="18" charset="0"/>
                        <a:ea typeface="Cambria Math" panose="02040503050406030204" pitchFamily="18" charset="0"/>
                      </a:rPr>
                      <m:t>𝜽</m:t>
                    </m:r>
                    <m:r>
                      <a:rPr lang="en-US" sz="2000" b="1" i="1">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𝑵</m:t>
                    </m:r>
                    <m:r>
                      <a:rPr lang="en-US" sz="2000" b="1" i="1">
                        <a:latin typeface="Cambria Math" panose="02040503050406030204" pitchFamily="18" charset="0"/>
                        <a:ea typeface="Cambria Math" panose="02040503050406030204" pitchFamily="18" charset="0"/>
                      </a:rPr>
                      <m:t>)</m:t>
                    </m:r>
                  </m:oMath>
                </a14:m>
                <a:r>
                  <a:rPr kumimoji="0" lang="en-US" sz="2000" b="1" i="0" u="none" strike="noStrike" kern="0" cap="none" spc="0" normalizeH="0" baseline="0" noProof="0" dirty="0">
                    <a:ln>
                      <a:noFill/>
                    </a:ln>
                    <a:solidFill>
                      <a:srgbClr val="101D3A"/>
                    </a:solidFill>
                    <a:effectLst/>
                    <a:uLnTx/>
                    <a:uFillTx/>
                    <a:latin typeface="Helvetica"/>
                    <a:sym typeface="Helvetica"/>
                  </a:rPr>
                  <a:t>:</a:t>
                </a:r>
              </a:p>
              <a:p>
                <a:endParaRPr lang="en-US" sz="2000" b="1" dirty="0">
                  <a:latin typeface="Helvetica"/>
                </a:endParaRPr>
              </a:p>
              <a:p>
                <a:endParaRPr kumimoji="0" lang="en-US" sz="2000" b="1" i="0" u="none" strike="noStrike" kern="0" cap="none" spc="0" normalizeH="0" baseline="0" noProof="0" dirty="0">
                  <a:ln>
                    <a:noFill/>
                  </a:ln>
                  <a:solidFill>
                    <a:srgbClr val="101D3A"/>
                  </a:solidFill>
                  <a:effectLst/>
                  <a:uLnTx/>
                  <a:uFillTx/>
                  <a:latin typeface="Helvetica"/>
                  <a:sym typeface="Helvetica"/>
                </a:endParaRPr>
              </a:p>
              <a:p>
                <a:pPr marL="0" indent="0">
                  <a:buNone/>
                </a:pPr>
                <a:endParaRPr kumimoji="0" lang="en-US" sz="2000" b="1" i="0" u="none" strike="noStrike" kern="0" cap="none" spc="0" normalizeH="0" baseline="0" noProof="0" dirty="0">
                  <a:ln>
                    <a:noFill/>
                  </a:ln>
                  <a:solidFill>
                    <a:srgbClr val="101D3A"/>
                  </a:solidFill>
                  <a:effectLst/>
                  <a:uLnTx/>
                  <a:uFillTx/>
                  <a:latin typeface="Helvetica"/>
                  <a:sym typeface="Helvetica"/>
                </a:endParaRPr>
              </a:p>
            </p:txBody>
          </p:sp>
        </mc:Choice>
        <mc:Fallback xmlns="">
          <p:sp>
            <p:nvSpPr>
              <p:cNvPr id="8" name="TextBox 12">
                <a:extLst>
                  <a:ext uri="{FF2B5EF4-FFF2-40B4-BE49-F238E27FC236}">
                    <a16:creationId xmlns:a16="http://schemas.microsoft.com/office/drawing/2014/main" id="{A320BEED-D134-DF4F-A556-434940B625C8}"/>
                  </a:ext>
                </a:extLst>
              </p:cNvPr>
              <p:cNvSpPr txBox="1">
                <a:spLocks noRot="1" noChangeAspect="1" noMove="1" noResize="1" noEditPoints="1" noAdjustHandles="1" noChangeArrowheads="1" noChangeShapeType="1" noTextEdit="1"/>
              </p:cNvSpPr>
              <p:nvPr/>
            </p:nvSpPr>
            <p:spPr>
              <a:xfrm>
                <a:off x="270264" y="1508539"/>
                <a:ext cx="8849639" cy="2044147"/>
              </a:xfrm>
              <a:prstGeom prst="rect">
                <a:avLst/>
              </a:prstGeom>
              <a:blipFill>
                <a:blip r:embed="rId3"/>
                <a:stretch>
                  <a:fillRect l="-1146" t="-1852"/>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CN">
                    <a:noFill/>
                  </a:rPr>
                  <a:t> </a:t>
                </a:r>
              </a:p>
            </p:txBody>
          </p:sp>
        </mc:Fallback>
      </mc:AlternateContent>
      <p:pic>
        <p:nvPicPr>
          <p:cNvPr id="2" name="Picture 1">
            <a:extLst>
              <a:ext uri="{FF2B5EF4-FFF2-40B4-BE49-F238E27FC236}">
                <a16:creationId xmlns:a16="http://schemas.microsoft.com/office/drawing/2014/main" id="{FBAD2DD1-6B38-D044-9C9D-0C5487177B12}"/>
              </a:ext>
            </a:extLst>
          </p:cNvPr>
          <p:cNvPicPr>
            <a:picLocks noChangeAspect="1"/>
          </p:cNvPicPr>
          <p:nvPr/>
        </p:nvPicPr>
        <p:blipFill>
          <a:blip r:embed="rId4"/>
          <a:stretch>
            <a:fillRect/>
          </a:stretch>
        </p:blipFill>
        <p:spPr>
          <a:xfrm>
            <a:off x="1212850" y="2645229"/>
            <a:ext cx="6718300" cy="762000"/>
          </a:xfrm>
          <a:prstGeom prst="rect">
            <a:avLst/>
          </a:prstGeom>
        </p:spPr>
      </p:pic>
      <p:sp>
        <p:nvSpPr>
          <p:cNvPr id="6" name="Right Brace 5">
            <a:extLst>
              <a:ext uri="{FF2B5EF4-FFF2-40B4-BE49-F238E27FC236}">
                <a16:creationId xmlns:a16="http://schemas.microsoft.com/office/drawing/2014/main" id="{F62436E6-6ACA-CA49-AC84-2E1D291D54DC}"/>
              </a:ext>
            </a:extLst>
          </p:cNvPr>
          <p:cNvSpPr/>
          <p:nvPr/>
        </p:nvSpPr>
        <p:spPr>
          <a:xfrm rot="5400000">
            <a:off x="6849763" y="2550694"/>
            <a:ext cx="321054" cy="1741338"/>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endParaRPr>
          </a:p>
        </p:txBody>
      </p:sp>
      <p:sp>
        <p:nvSpPr>
          <p:cNvPr id="12" name="TextBox 11">
            <a:extLst>
              <a:ext uri="{FF2B5EF4-FFF2-40B4-BE49-F238E27FC236}">
                <a16:creationId xmlns:a16="http://schemas.microsoft.com/office/drawing/2014/main" id="{157ABD84-2081-444C-9424-9F893C5B91AB}"/>
              </a:ext>
            </a:extLst>
          </p:cNvPr>
          <p:cNvSpPr txBox="1"/>
          <p:nvPr/>
        </p:nvSpPr>
        <p:spPr>
          <a:xfrm>
            <a:off x="5796375" y="3581890"/>
            <a:ext cx="2557915" cy="302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indent="0">
              <a:buNone/>
            </a:pPr>
            <a:r>
              <a:rPr lang="en-US" sz="1800" b="1" dirty="0"/>
              <a:t>geometric consistency </a:t>
            </a:r>
            <a:endParaRPr lang="en-US" sz="1200" b="1" dirty="0"/>
          </a:p>
        </p:txBody>
      </p:sp>
      <p:pic>
        <p:nvPicPr>
          <p:cNvPr id="4" name="Picture 3">
            <a:extLst>
              <a:ext uri="{FF2B5EF4-FFF2-40B4-BE49-F238E27FC236}">
                <a16:creationId xmlns:a16="http://schemas.microsoft.com/office/drawing/2014/main" id="{D5078B54-A039-9E4B-A3F5-3752C377BDD2}"/>
              </a:ext>
            </a:extLst>
          </p:cNvPr>
          <p:cNvPicPr>
            <a:picLocks noChangeAspect="1"/>
          </p:cNvPicPr>
          <p:nvPr/>
        </p:nvPicPr>
        <p:blipFill>
          <a:blip r:embed="rId5"/>
          <a:stretch>
            <a:fillRect/>
          </a:stretch>
        </p:blipFill>
        <p:spPr>
          <a:xfrm>
            <a:off x="2662959" y="3913741"/>
            <a:ext cx="3818081" cy="2278074"/>
          </a:xfrm>
          <a:prstGeom prst="rect">
            <a:avLst/>
          </a:prstGeom>
        </p:spPr>
      </p:pic>
      <p:sp>
        <p:nvSpPr>
          <p:cNvPr id="7" name="Rectangle 6">
            <a:extLst>
              <a:ext uri="{FF2B5EF4-FFF2-40B4-BE49-F238E27FC236}">
                <a16:creationId xmlns:a16="http://schemas.microsoft.com/office/drawing/2014/main" id="{C0E1A71B-7FAC-B841-AFAB-06EC8D30B58E}"/>
              </a:ext>
            </a:extLst>
          </p:cNvPr>
          <p:cNvSpPr/>
          <p:nvPr/>
        </p:nvSpPr>
        <p:spPr>
          <a:xfrm>
            <a:off x="294361" y="4689376"/>
            <a:ext cx="3186545" cy="707886"/>
          </a:xfrm>
          <a:prstGeom prst="rect">
            <a:avLst/>
          </a:prstGeom>
        </p:spPr>
        <p:txBody>
          <a:bodyPr wrap="square">
            <a:spAutoFit/>
          </a:bodyPr>
          <a:lstStyle/>
          <a:p>
            <a:pPr marL="0" indent="0">
              <a:buNone/>
            </a:pPr>
            <a:r>
              <a:rPr lang="en-US" sz="2000" dirty="0">
                <a:sym typeface="Arial"/>
              </a:rPr>
              <a:t>Forward-backward reprojection error</a:t>
            </a:r>
            <a:endParaRPr lang="en-CN" sz="2000" dirty="0"/>
          </a:p>
        </p:txBody>
      </p:sp>
    </p:spTree>
    <p:extLst>
      <p:ext uri="{BB962C8B-B14F-4D97-AF65-F5344CB8AC3E}">
        <p14:creationId xmlns:p14="http://schemas.microsoft.com/office/powerpoint/2010/main" val="297950542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Autonomous driving"/>
          <p:cNvSpPr txBox="1"/>
          <p:nvPr/>
        </p:nvSpPr>
        <p:spPr>
          <a:xfrm>
            <a:off x="788030" y="2973010"/>
            <a:ext cx="1842324" cy="3543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t">
            <a:noAutofit/>
          </a:bodyPr>
          <a:lstStyle>
            <a:lvl1pPr marL="0" indent="0" algn="ctr" defTabSz="914400">
              <a:spcBef>
                <a:spcPts val="0"/>
              </a:spcBef>
              <a:buSzTx/>
              <a:buFontTx/>
              <a:buNone/>
              <a:defRPr sz="1800" b="1">
                <a:solidFill>
                  <a:srgbClr val="000000"/>
                </a:solidFill>
              </a:defRPr>
            </a:lvl1pPr>
          </a:lstStyle>
          <a:p>
            <a:r>
              <a:rPr lang="en-US" dirty="0"/>
              <a:t>UAV</a:t>
            </a:r>
            <a:endParaRPr dirty="0"/>
          </a:p>
        </p:txBody>
      </p:sp>
      <p:sp>
        <p:nvSpPr>
          <p:cNvPr id="467" name="Robotics"/>
          <p:cNvSpPr txBox="1"/>
          <p:nvPr/>
        </p:nvSpPr>
        <p:spPr>
          <a:xfrm>
            <a:off x="3982793" y="3017799"/>
            <a:ext cx="1073499" cy="549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lstStyle>
            <a:lvl1pPr marL="0" indent="0" defTabSz="914400">
              <a:spcBef>
                <a:spcPts val="0"/>
              </a:spcBef>
              <a:buSzTx/>
              <a:buFontTx/>
              <a:buNone/>
              <a:defRPr sz="1800" b="1">
                <a:solidFill>
                  <a:srgbClr val="000000"/>
                </a:solidFill>
              </a:defRPr>
            </a:lvl1pPr>
          </a:lstStyle>
          <a:p>
            <a:r>
              <a:rPr dirty="0"/>
              <a:t>Robotics</a:t>
            </a:r>
          </a:p>
        </p:txBody>
      </p:sp>
      <p:sp>
        <p:nvSpPr>
          <p:cNvPr id="474" name="Augmented  Reality"/>
          <p:cNvSpPr txBox="1"/>
          <p:nvPr/>
        </p:nvSpPr>
        <p:spPr>
          <a:xfrm>
            <a:off x="6151546" y="2989827"/>
            <a:ext cx="1812252" cy="6049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t">
            <a:noAutofit/>
          </a:bodyPr>
          <a:lstStyle>
            <a:lvl1pPr marL="0" indent="0" algn="ctr" defTabSz="914400">
              <a:spcBef>
                <a:spcPts val="0"/>
              </a:spcBef>
              <a:buSzTx/>
              <a:buFontTx/>
              <a:buNone/>
              <a:defRPr sz="1800" b="1">
                <a:solidFill>
                  <a:srgbClr val="000000"/>
                </a:solidFill>
              </a:defRPr>
            </a:lvl1pPr>
          </a:lstStyle>
          <a:p>
            <a:r>
              <a:rPr dirty="0"/>
              <a:t>Augmented  Reality</a:t>
            </a:r>
          </a:p>
        </p:txBody>
      </p:sp>
      <p:pic>
        <p:nvPicPr>
          <p:cNvPr id="2" name="Picture 1">
            <a:extLst>
              <a:ext uri="{FF2B5EF4-FFF2-40B4-BE49-F238E27FC236}">
                <a16:creationId xmlns:a16="http://schemas.microsoft.com/office/drawing/2014/main" id="{63A016FA-1D3D-CA42-8DA4-2AD186DF7B29}"/>
              </a:ext>
            </a:extLst>
          </p:cNvPr>
          <p:cNvPicPr>
            <a:picLocks noChangeAspect="1"/>
          </p:cNvPicPr>
          <p:nvPr/>
        </p:nvPicPr>
        <p:blipFill>
          <a:blip r:embed="rId3"/>
          <a:stretch>
            <a:fillRect/>
          </a:stretch>
        </p:blipFill>
        <p:spPr>
          <a:xfrm>
            <a:off x="604292" y="1200094"/>
            <a:ext cx="2209800" cy="1714500"/>
          </a:xfrm>
          <a:prstGeom prst="rect">
            <a:avLst/>
          </a:prstGeom>
        </p:spPr>
      </p:pic>
      <p:pic>
        <p:nvPicPr>
          <p:cNvPr id="4" name="Picture 3">
            <a:extLst>
              <a:ext uri="{FF2B5EF4-FFF2-40B4-BE49-F238E27FC236}">
                <a16:creationId xmlns:a16="http://schemas.microsoft.com/office/drawing/2014/main" id="{266CA554-0A9F-3644-81DF-4E3AC3B7F88A}"/>
              </a:ext>
            </a:extLst>
          </p:cNvPr>
          <p:cNvPicPr>
            <a:picLocks noChangeAspect="1"/>
          </p:cNvPicPr>
          <p:nvPr/>
        </p:nvPicPr>
        <p:blipFill>
          <a:blip r:embed="rId4"/>
          <a:stretch>
            <a:fillRect/>
          </a:stretch>
        </p:blipFill>
        <p:spPr>
          <a:xfrm>
            <a:off x="3613302" y="1160528"/>
            <a:ext cx="1812482" cy="1812482"/>
          </a:xfrm>
          <a:prstGeom prst="rect">
            <a:avLst/>
          </a:prstGeom>
        </p:spPr>
      </p:pic>
      <p:pic>
        <p:nvPicPr>
          <p:cNvPr id="5" name="Picture 4">
            <a:extLst>
              <a:ext uri="{FF2B5EF4-FFF2-40B4-BE49-F238E27FC236}">
                <a16:creationId xmlns:a16="http://schemas.microsoft.com/office/drawing/2014/main" id="{B1307292-26FB-7145-9E7E-A89B56486DA0}"/>
              </a:ext>
            </a:extLst>
          </p:cNvPr>
          <p:cNvPicPr>
            <a:picLocks noChangeAspect="1"/>
          </p:cNvPicPr>
          <p:nvPr/>
        </p:nvPicPr>
        <p:blipFill>
          <a:blip r:embed="rId5"/>
          <a:stretch>
            <a:fillRect/>
          </a:stretch>
        </p:blipFill>
        <p:spPr>
          <a:xfrm>
            <a:off x="6041256" y="1160528"/>
            <a:ext cx="2106280" cy="1835473"/>
          </a:xfrm>
          <a:prstGeom prst="rect">
            <a:avLst/>
          </a:prstGeom>
        </p:spPr>
      </p:pic>
      <p:sp>
        <p:nvSpPr>
          <p:cNvPr id="6" name="TextBox 5">
            <a:extLst>
              <a:ext uri="{FF2B5EF4-FFF2-40B4-BE49-F238E27FC236}">
                <a16:creationId xmlns:a16="http://schemas.microsoft.com/office/drawing/2014/main" id="{A2257CE7-7A6E-A443-8606-C1736B005F1C}"/>
              </a:ext>
            </a:extLst>
          </p:cNvPr>
          <p:cNvSpPr txBox="1"/>
          <p:nvPr/>
        </p:nvSpPr>
        <p:spPr>
          <a:xfrm>
            <a:off x="625558" y="3943407"/>
            <a:ext cx="8518442" cy="2503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indent="0">
              <a:buNone/>
            </a:pPr>
            <a:endParaRPr lang="en-US" altLang="ja-JP" dirty="0"/>
          </a:p>
          <a:p>
            <a:pPr marL="0" indent="0">
              <a:buNone/>
            </a:pPr>
            <a:endParaRPr lang="en-US" altLang="ja-JP" dirty="0"/>
          </a:p>
          <a:p>
            <a:pPr marL="0" indent="0">
              <a:buNone/>
            </a:pPr>
            <a:endParaRPr lang="ja-JP" altLang="en-US"/>
          </a:p>
          <a:p>
            <a:r>
              <a:rPr lang="en-US" altLang="ja-JP" dirty="0"/>
              <a:t>Among all, image-based methods provide a fast way of capturing accurate 3D content at a fraction of the cost of other approaches. </a:t>
            </a:r>
            <a:endParaRPr kumimoji="0" lang="en-CN" sz="2600" b="0" i="0" u="none" strike="noStrike" cap="none" spc="0" normalizeH="0" baseline="0" dirty="0">
              <a:ln>
                <a:noFill/>
              </a:ln>
              <a:solidFill>
                <a:srgbClr val="101D3A"/>
              </a:solidFill>
              <a:effectLst/>
              <a:uFillTx/>
              <a:latin typeface="+mn-lt"/>
              <a:ea typeface="+mn-ea"/>
              <a:cs typeface="+mn-cs"/>
              <a:sym typeface="Helvetica"/>
            </a:endParaRPr>
          </a:p>
        </p:txBody>
      </p:sp>
      <p:sp>
        <p:nvSpPr>
          <p:cNvPr id="13" name="Broad Applications of 3D data">
            <a:extLst>
              <a:ext uri="{FF2B5EF4-FFF2-40B4-BE49-F238E27FC236}">
                <a16:creationId xmlns:a16="http://schemas.microsoft.com/office/drawing/2014/main" id="{4914340D-C706-414C-B6C2-D353B9BC479B}"/>
              </a:ext>
            </a:extLst>
          </p:cNvPr>
          <p:cNvSpPr txBox="1">
            <a:spLocks noGrp="1"/>
          </p:cNvSpPr>
          <p:nvPr>
            <p:ph type="title"/>
          </p:nvPr>
        </p:nvSpPr>
        <p:spPr>
          <a:xfrm>
            <a:off x="457200" y="92074"/>
            <a:ext cx="8229600" cy="797095"/>
          </a:xfrm>
          <a:prstGeom prst="rect">
            <a:avLst/>
          </a:prstGeom>
        </p:spPr>
        <p:txBody>
          <a:bodyPr/>
          <a:lstStyle>
            <a:lvl1pPr defTabSz="914400">
              <a:lnSpc>
                <a:spcPct val="90000"/>
              </a:lnSpc>
              <a:defRPr>
                <a:solidFill>
                  <a:srgbClr val="000000"/>
                </a:solidFill>
              </a:defRPr>
            </a:lvl1pPr>
          </a:lstStyle>
          <a:p>
            <a:r>
              <a:rPr lang="en-US" dirty="0"/>
              <a:t>Why Does it Matter?</a:t>
            </a:r>
            <a:endParaRPr dirty="0"/>
          </a:p>
        </p:txBody>
      </p:sp>
      <p:sp>
        <p:nvSpPr>
          <p:cNvPr id="14" name="TextBox 13">
            <a:extLst>
              <a:ext uri="{FF2B5EF4-FFF2-40B4-BE49-F238E27FC236}">
                <a16:creationId xmlns:a16="http://schemas.microsoft.com/office/drawing/2014/main" id="{7317741E-F7E1-9547-A155-BCE00CF2822D}"/>
              </a:ext>
            </a:extLst>
          </p:cNvPr>
          <p:cNvSpPr txBox="1"/>
          <p:nvPr/>
        </p:nvSpPr>
        <p:spPr>
          <a:xfrm>
            <a:off x="625558" y="3943407"/>
            <a:ext cx="8518442"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b="1" dirty="0"/>
              <a:t>Goal: Sensing 3D Geometry </a:t>
            </a:r>
            <a:endParaRPr lang="en-US" dirty="0"/>
          </a:p>
        </p:txBody>
      </p:sp>
    </p:spTree>
    <p:extLst>
      <p:ext uri="{BB962C8B-B14F-4D97-AF65-F5344CB8AC3E}">
        <p14:creationId xmlns:p14="http://schemas.microsoft.com/office/powerpoint/2010/main" val="1111466712"/>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pPr lvl="0" rtl="0" hangingPunct="0">
              <a:spcBef>
                <a:spcPts val="200"/>
              </a:spcBef>
              <a:buSzPct val="100000"/>
              <a:defRPr/>
            </a:pPr>
            <a:r>
              <a:rPr lang="en-US" sz="3200" dirty="0"/>
              <a:t>Joint Pixel-Level View Selection and </a:t>
            </a:r>
            <a:r>
              <a:rPr lang="en-US" sz="3200" dirty="0" err="1"/>
              <a:t>Depthmap</a:t>
            </a:r>
            <a:r>
              <a:rPr lang="en-US" sz="3200" dirty="0"/>
              <a:t> Estimation</a:t>
            </a:r>
          </a:p>
        </p:txBody>
      </p:sp>
      <p:sp>
        <p:nvSpPr>
          <p:cNvPr id="5" name="矩形 124">
            <a:extLst>
              <a:ext uri="{FF2B5EF4-FFF2-40B4-BE49-F238E27FC236}">
                <a16:creationId xmlns:a16="http://schemas.microsoft.com/office/drawing/2014/main" id="{5EB479F2-ED1C-6648-BB9A-890185E17CA8}"/>
              </a:ext>
            </a:extLst>
          </p:cNvPr>
          <p:cNvSpPr txBox="1"/>
          <p:nvPr/>
        </p:nvSpPr>
        <p:spPr>
          <a:xfrm>
            <a:off x="294361" y="6321995"/>
            <a:ext cx="8801447"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E. Zheng, et. al. “</a:t>
            </a:r>
            <a:r>
              <a:rPr kumimoji="0" lang="en-US" sz="1200" b="1" i="0" u="none" strike="noStrike" kern="0" cap="none" spc="0" normalizeH="0" baseline="0" noProof="0" dirty="0" err="1">
                <a:ln>
                  <a:noFill/>
                </a:ln>
                <a:solidFill>
                  <a:srgbClr val="101D3A"/>
                </a:solidFill>
                <a:effectLst/>
                <a:uLnTx/>
                <a:uFillTx/>
                <a:latin typeface="Helvetica"/>
                <a:sym typeface="Helvetica"/>
              </a:rPr>
              <a:t>Patchmatch</a:t>
            </a:r>
            <a:r>
              <a:rPr kumimoji="0" lang="en-US" sz="1200" b="1" i="0" u="none" strike="noStrike" kern="0" cap="none" spc="0" normalizeH="0" baseline="0" noProof="0" dirty="0">
                <a:ln>
                  <a:noFill/>
                </a:ln>
                <a:solidFill>
                  <a:srgbClr val="101D3A"/>
                </a:solidFill>
                <a:effectLst/>
                <a:uLnTx/>
                <a:uFillTx/>
                <a:latin typeface="Helvetica"/>
                <a:sym typeface="Helvetica"/>
              </a:rPr>
              <a:t> based joint view selection and </a:t>
            </a:r>
            <a:r>
              <a:rPr kumimoji="0" lang="en-US" sz="1200" b="1" i="0" u="none" strike="noStrike" kern="0" cap="none" spc="0" normalizeH="0" baseline="0" noProof="0" dirty="0" err="1">
                <a:ln>
                  <a:noFill/>
                </a:ln>
                <a:solidFill>
                  <a:srgbClr val="101D3A"/>
                </a:solidFill>
                <a:effectLst/>
                <a:uLnTx/>
                <a:uFillTx/>
                <a:latin typeface="Helvetica"/>
                <a:sym typeface="Helvetica"/>
              </a:rPr>
              <a:t>depthmap</a:t>
            </a:r>
            <a:r>
              <a:rPr kumimoji="0" lang="en-US" sz="1200" b="1" i="0" u="none" strike="noStrike" kern="0" cap="none" spc="0" normalizeH="0" baseline="0" noProof="0" dirty="0">
                <a:ln>
                  <a:noFill/>
                </a:ln>
                <a:solidFill>
                  <a:srgbClr val="101D3A"/>
                </a:solidFill>
                <a:effectLst/>
                <a:uLnTx/>
                <a:uFillTx/>
                <a:latin typeface="Helvetica"/>
                <a:sym typeface="Helvetica"/>
              </a:rPr>
              <a:t> estimation</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CVPR 2014</a:t>
            </a:r>
          </a:p>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J. L. </a:t>
            </a:r>
            <a:r>
              <a:rPr kumimoji="0" lang="en-US" sz="1200" b="0" i="0" u="none" strike="noStrike" kern="0" cap="none" spc="0" normalizeH="0" baseline="0" noProof="0" dirty="0" err="1">
                <a:ln>
                  <a:noFill/>
                </a:ln>
                <a:solidFill>
                  <a:srgbClr val="101D3A"/>
                </a:solidFill>
                <a:effectLst/>
                <a:uLnTx/>
                <a:uFillTx/>
                <a:latin typeface="Helvetica"/>
                <a:sym typeface="Helvetica"/>
              </a:rPr>
              <a:t>Schönberger</a:t>
            </a:r>
            <a:r>
              <a:rPr kumimoji="0" lang="en-US" sz="1200" b="0" i="0" u="none" strike="noStrike" kern="0" cap="none" spc="0" normalizeH="0" baseline="0" noProof="0" dirty="0">
                <a:ln>
                  <a:noFill/>
                </a:ln>
                <a:solidFill>
                  <a:srgbClr val="101D3A"/>
                </a:solidFill>
                <a:effectLst/>
                <a:uLnTx/>
                <a:uFillTx/>
                <a:latin typeface="Helvetica"/>
                <a:sym typeface="Helvetica"/>
              </a:rPr>
              <a:t>, et. al. “</a:t>
            </a:r>
            <a:r>
              <a:rPr kumimoji="0" lang="en-US" sz="1200" b="1" i="0" u="none" strike="noStrike" kern="0" cap="none" spc="0" normalizeH="0" baseline="0" noProof="0" dirty="0">
                <a:ln>
                  <a:noFill/>
                </a:ln>
                <a:solidFill>
                  <a:srgbClr val="101D3A"/>
                </a:solidFill>
                <a:effectLst/>
                <a:uLnTx/>
                <a:uFillTx/>
                <a:latin typeface="Helvetica"/>
                <a:sym typeface="Helvetica"/>
              </a:rPr>
              <a:t>Pixelwise View Selection for Unstructured Multi-View Stereo</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ECCV 2016</a:t>
            </a:r>
            <a:r>
              <a:rPr kumimoji="0" lang="en-US" sz="1200" b="0" i="0" u="none" strike="noStrike" kern="0" cap="none" spc="0" normalizeH="0" baseline="0" noProof="0" dirty="0">
                <a:ln>
                  <a:noFill/>
                </a:ln>
                <a:solidFill>
                  <a:srgbClr val="101D3A"/>
                </a:solidFill>
                <a:effectLst/>
                <a:uLnTx/>
                <a:uFillTx/>
                <a:latin typeface="Helvetica"/>
                <a:sym typeface="Helvetica"/>
              </a:rPr>
              <a:t> </a:t>
            </a:r>
            <a:endParaRPr kumimoji="0" lang="en-US" sz="700" b="0" i="0" u="none" strike="noStrike" kern="0" cap="none" spc="0" normalizeH="0" baseline="0" noProof="0" dirty="0">
              <a:ln>
                <a:noFill/>
              </a:ln>
              <a:solidFill>
                <a:srgbClr val="101D3A"/>
              </a:solidFill>
              <a:effectLst/>
              <a:uLnTx/>
              <a:uFillTx/>
              <a:latin typeface="Helvetica"/>
              <a:sym typeface="Helvetica"/>
            </a:endParaRPr>
          </a:p>
        </p:txBody>
      </p:sp>
      <p:sp>
        <p:nvSpPr>
          <p:cNvPr id="8" name="TextBox 12">
            <a:extLst>
              <a:ext uri="{FF2B5EF4-FFF2-40B4-BE49-F238E27FC236}">
                <a16:creationId xmlns:a16="http://schemas.microsoft.com/office/drawing/2014/main" id="{A320BEED-D134-DF4F-A556-434940B625C8}"/>
              </a:ext>
            </a:extLst>
          </p:cNvPr>
          <p:cNvSpPr txBox="1"/>
          <p:nvPr/>
        </p:nvSpPr>
        <p:spPr>
          <a:xfrm>
            <a:off x="270264" y="1508539"/>
            <a:ext cx="8849639" cy="469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r>
              <a:rPr lang="en-US" b="1" dirty="0"/>
              <a:t>Joint likelihood Estimation:</a:t>
            </a:r>
            <a:endParaRPr lang="en-US" sz="2000" dirty="0"/>
          </a:p>
        </p:txBody>
      </p:sp>
      <p:pic>
        <p:nvPicPr>
          <p:cNvPr id="7" name="Picture 6">
            <a:extLst>
              <a:ext uri="{FF2B5EF4-FFF2-40B4-BE49-F238E27FC236}">
                <a16:creationId xmlns:a16="http://schemas.microsoft.com/office/drawing/2014/main" id="{D3E76D5D-813A-CC43-899C-0BFC197E9D84}"/>
              </a:ext>
            </a:extLst>
          </p:cNvPr>
          <p:cNvPicPr>
            <a:picLocks noChangeAspect="1"/>
          </p:cNvPicPr>
          <p:nvPr/>
        </p:nvPicPr>
        <p:blipFill>
          <a:blip r:embed="rId3"/>
          <a:stretch>
            <a:fillRect/>
          </a:stretch>
        </p:blipFill>
        <p:spPr>
          <a:xfrm>
            <a:off x="3033857" y="2214163"/>
            <a:ext cx="2674216" cy="1416888"/>
          </a:xfrm>
          <a:prstGeom prst="rect">
            <a:avLst/>
          </a:prstGeom>
        </p:spPr>
      </p:pic>
      <p:pic>
        <p:nvPicPr>
          <p:cNvPr id="11" name="Picture 10">
            <a:extLst>
              <a:ext uri="{FF2B5EF4-FFF2-40B4-BE49-F238E27FC236}">
                <a16:creationId xmlns:a16="http://schemas.microsoft.com/office/drawing/2014/main" id="{A6A0813D-057F-124C-B7C8-B35A45BA5968}"/>
              </a:ext>
            </a:extLst>
          </p:cNvPr>
          <p:cNvPicPr>
            <a:picLocks noChangeAspect="1"/>
          </p:cNvPicPr>
          <p:nvPr/>
        </p:nvPicPr>
        <p:blipFill>
          <a:blip r:embed="rId4"/>
          <a:stretch>
            <a:fillRect/>
          </a:stretch>
        </p:blipFill>
        <p:spPr>
          <a:xfrm>
            <a:off x="6386096" y="3429000"/>
            <a:ext cx="2463543" cy="2733668"/>
          </a:xfrm>
          <a:prstGeom prst="rect">
            <a:avLst/>
          </a:prstGeom>
        </p:spPr>
      </p:pic>
      <p:pic>
        <p:nvPicPr>
          <p:cNvPr id="13" name="Picture 12">
            <a:extLst>
              <a:ext uri="{FF2B5EF4-FFF2-40B4-BE49-F238E27FC236}">
                <a16:creationId xmlns:a16="http://schemas.microsoft.com/office/drawing/2014/main" id="{839B1DAA-CDB4-4749-BD1A-2F86F835F263}"/>
              </a:ext>
            </a:extLst>
          </p:cNvPr>
          <p:cNvPicPr>
            <a:picLocks noChangeAspect="1"/>
          </p:cNvPicPr>
          <p:nvPr/>
        </p:nvPicPr>
        <p:blipFill>
          <a:blip r:embed="rId5"/>
          <a:stretch>
            <a:fillRect/>
          </a:stretch>
        </p:blipFill>
        <p:spPr>
          <a:xfrm>
            <a:off x="270264" y="3867318"/>
            <a:ext cx="5988830" cy="1965446"/>
          </a:xfrm>
          <a:prstGeom prst="rect">
            <a:avLst/>
          </a:prstGeom>
        </p:spPr>
      </p:pic>
    </p:spTree>
    <p:extLst>
      <p:ext uri="{BB962C8B-B14F-4D97-AF65-F5344CB8AC3E}">
        <p14:creationId xmlns:p14="http://schemas.microsoft.com/office/powerpoint/2010/main" val="174145919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B6D036F-7AFA-3C4E-9ADA-59CF142761F2}"/>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Robustness of Pixel-Level Selection</a:t>
            </a:r>
            <a:endParaRPr sz="3600" dirty="0"/>
          </a:p>
        </p:txBody>
      </p:sp>
      <p:pic>
        <p:nvPicPr>
          <p:cNvPr id="2" name="Picture 1">
            <a:extLst>
              <a:ext uri="{FF2B5EF4-FFF2-40B4-BE49-F238E27FC236}">
                <a16:creationId xmlns:a16="http://schemas.microsoft.com/office/drawing/2014/main" id="{F553989C-B2CF-F740-8351-30F7374C8BFC}"/>
              </a:ext>
            </a:extLst>
          </p:cNvPr>
          <p:cNvPicPr>
            <a:picLocks noChangeAspect="1"/>
          </p:cNvPicPr>
          <p:nvPr/>
        </p:nvPicPr>
        <p:blipFill>
          <a:blip r:embed="rId3"/>
          <a:stretch>
            <a:fillRect/>
          </a:stretch>
        </p:blipFill>
        <p:spPr>
          <a:xfrm>
            <a:off x="76200" y="1888531"/>
            <a:ext cx="8991600" cy="2180571"/>
          </a:xfrm>
          <a:prstGeom prst="rect">
            <a:avLst/>
          </a:prstGeom>
        </p:spPr>
      </p:pic>
      <p:sp>
        <p:nvSpPr>
          <p:cNvPr id="3" name="TextBox 2">
            <a:extLst>
              <a:ext uri="{FF2B5EF4-FFF2-40B4-BE49-F238E27FC236}">
                <a16:creationId xmlns:a16="http://schemas.microsoft.com/office/drawing/2014/main" id="{60FB9859-A998-B540-80B0-FBF9683930A3}"/>
              </a:ext>
            </a:extLst>
          </p:cNvPr>
          <p:cNvSpPr txBox="1"/>
          <p:nvPr/>
        </p:nvSpPr>
        <p:spPr>
          <a:xfrm>
            <a:off x="3532909" y="4194903"/>
            <a:ext cx="1690255"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0" i="0" u="none" strike="noStrike" cap="none" spc="0" normalizeH="0" baseline="0" dirty="0">
                <a:ln>
                  <a:noFill/>
                </a:ln>
                <a:solidFill>
                  <a:srgbClr val="101D3A"/>
                </a:solidFill>
                <a:effectLst/>
                <a:uFillTx/>
                <a:latin typeface="+mn-lt"/>
                <a:ea typeface="+mn-ea"/>
                <a:cs typeface="+mn-cs"/>
                <a:sym typeface="Helvetica"/>
              </a:rPr>
              <a:t>Pixel-level</a:t>
            </a:r>
          </a:p>
        </p:txBody>
      </p:sp>
      <p:sp>
        <p:nvSpPr>
          <p:cNvPr id="11" name="TextBox 10">
            <a:extLst>
              <a:ext uri="{FF2B5EF4-FFF2-40B4-BE49-F238E27FC236}">
                <a16:creationId xmlns:a16="http://schemas.microsoft.com/office/drawing/2014/main" id="{DD96D042-AC95-D345-A15D-2B04E9FE7F5A}"/>
              </a:ext>
            </a:extLst>
          </p:cNvPr>
          <p:cNvSpPr txBox="1"/>
          <p:nvPr/>
        </p:nvSpPr>
        <p:spPr>
          <a:xfrm>
            <a:off x="6927273" y="4194903"/>
            <a:ext cx="1302328" cy="425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342837" rtl="0" fontAlgn="auto" latinLnBrk="0" hangingPunct="0">
              <a:lnSpc>
                <a:spcPct val="100000"/>
              </a:lnSpc>
              <a:spcBef>
                <a:spcPts val="200"/>
              </a:spcBef>
              <a:spcAft>
                <a:spcPts val="0"/>
              </a:spcAft>
              <a:buClrTx/>
              <a:buSzPct val="100000"/>
              <a:buNone/>
              <a:tabLst/>
            </a:pPr>
            <a:r>
              <a:rPr kumimoji="0" lang="en-CN" sz="2600" b="0" i="0" u="none" strike="noStrike" cap="none" spc="0" normalizeH="0" baseline="0" dirty="0">
                <a:ln>
                  <a:noFill/>
                </a:ln>
                <a:solidFill>
                  <a:srgbClr val="101D3A"/>
                </a:solidFill>
                <a:effectLst/>
                <a:uFillTx/>
                <a:latin typeface="+mn-lt"/>
                <a:ea typeface="+mn-ea"/>
                <a:cs typeface="+mn-cs"/>
                <a:sym typeface="Helvetica"/>
              </a:rPr>
              <a:t>Baseline</a:t>
            </a:r>
          </a:p>
        </p:txBody>
      </p:sp>
      <p:sp>
        <p:nvSpPr>
          <p:cNvPr id="14" name="矩形 124">
            <a:extLst>
              <a:ext uri="{FF2B5EF4-FFF2-40B4-BE49-F238E27FC236}">
                <a16:creationId xmlns:a16="http://schemas.microsoft.com/office/drawing/2014/main" id="{BC116C2F-FF2E-AA40-908B-808103837453}"/>
              </a:ext>
            </a:extLst>
          </p:cNvPr>
          <p:cNvSpPr txBox="1"/>
          <p:nvPr/>
        </p:nvSpPr>
        <p:spPr>
          <a:xfrm>
            <a:off x="294361" y="6321995"/>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E. Zheng, et. al. “</a:t>
            </a:r>
            <a:r>
              <a:rPr kumimoji="0" lang="en-US" sz="1200" b="1" i="0" u="none" strike="noStrike" kern="0" cap="none" spc="0" normalizeH="0" baseline="0" noProof="0" dirty="0" err="1">
                <a:ln>
                  <a:noFill/>
                </a:ln>
                <a:solidFill>
                  <a:srgbClr val="101D3A"/>
                </a:solidFill>
                <a:effectLst/>
                <a:uLnTx/>
                <a:uFillTx/>
                <a:latin typeface="Helvetica"/>
                <a:sym typeface="Helvetica"/>
              </a:rPr>
              <a:t>Patchmatch</a:t>
            </a:r>
            <a:r>
              <a:rPr kumimoji="0" lang="en-US" sz="1200" b="1" i="0" u="none" strike="noStrike" kern="0" cap="none" spc="0" normalizeH="0" baseline="0" noProof="0" dirty="0">
                <a:ln>
                  <a:noFill/>
                </a:ln>
                <a:solidFill>
                  <a:srgbClr val="101D3A"/>
                </a:solidFill>
                <a:effectLst/>
                <a:uLnTx/>
                <a:uFillTx/>
                <a:latin typeface="Helvetica"/>
                <a:sym typeface="Helvetica"/>
              </a:rPr>
              <a:t> based joint view selection and </a:t>
            </a:r>
            <a:r>
              <a:rPr kumimoji="0" lang="en-US" sz="1200" b="1" i="0" u="none" strike="noStrike" kern="0" cap="none" spc="0" normalizeH="0" baseline="0" noProof="0" dirty="0" err="1">
                <a:ln>
                  <a:noFill/>
                </a:ln>
                <a:solidFill>
                  <a:srgbClr val="101D3A"/>
                </a:solidFill>
                <a:effectLst/>
                <a:uLnTx/>
                <a:uFillTx/>
                <a:latin typeface="Helvetica"/>
                <a:sym typeface="Helvetica"/>
              </a:rPr>
              <a:t>depthmap</a:t>
            </a:r>
            <a:r>
              <a:rPr kumimoji="0" lang="en-US" sz="1200" b="1" i="0" u="none" strike="noStrike" kern="0" cap="none" spc="0" normalizeH="0" baseline="0" noProof="0" dirty="0">
                <a:ln>
                  <a:noFill/>
                </a:ln>
                <a:solidFill>
                  <a:srgbClr val="101D3A"/>
                </a:solidFill>
                <a:effectLst/>
                <a:uLnTx/>
                <a:uFillTx/>
                <a:latin typeface="Helvetica"/>
                <a:sym typeface="Helvetica"/>
              </a:rPr>
              <a:t> estimation</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CVPR 2014</a:t>
            </a:r>
          </a:p>
        </p:txBody>
      </p:sp>
    </p:spTree>
    <p:extLst>
      <p:ext uri="{BB962C8B-B14F-4D97-AF65-F5344CB8AC3E}">
        <p14:creationId xmlns:p14="http://schemas.microsoft.com/office/powerpoint/2010/main" val="37756539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B6D036F-7AFA-3C4E-9ADA-59CF142761F2}"/>
              </a:ext>
            </a:extLst>
          </p:cNvPr>
          <p:cNvSpPr txBox="1">
            <a:spLocks noGrp="1"/>
          </p:cNvSpPr>
          <p:nvPr>
            <p:ph type="title"/>
          </p:nvPr>
        </p:nvSpPr>
        <p:spPr>
          <a:xfrm>
            <a:off x="457200" y="92074"/>
            <a:ext cx="8229600" cy="1244898"/>
          </a:xfrm>
          <a:prstGeom prst="rect">
            <a:avLst/>
          </a:prstGeom>
        </p:spPr>
        <p:txBody>
          <a:bodyPr>
            <a:normAutofit/>
          </a:bodyPr>
          <a:lstStyle/>
          <a:p>
            <a:r>
              <a:rPr lang="en-US" sz="3600" dirty="0">
                <a:solidFill>
                  <a:schemeClr val="tx1"/>
                </a:solidFill>
              </a:rPr>
              <a:t>Robustness of Pixel-Level Selection</a:t>
            </a:r>
            <a:endParaRPr sz="3600" dirty="0"/>
          </a:p>
        </p:txBody>
      </p:sp>
      <p:pic>
        <p:nvPicPr>
          <p:cNvPr id="5" name="Picture 4">
            <a:extLst>
              <a:ext uri="{FF2B5EF4-FFF2-40B4-BE49-F238E27FC236}">
                <a16:creationId xmlns:a16="http://schemas.microsoft.com/office/drawing/2014/main" id="{575E5084-751B-724E-A925-F3F4819FE8D2}"/>
              </a:ext>
            </a:extLst>
          </p:cNvPr>
          <p:cNvPicPr>
            <a:picLocks noChangeAspect="1"/>
          </p:cNvPicPr>
          <p:nvPr/>
        </p:nvPicPr>
        <p:blipFill>
          <a:blip r:embed="rId3"/>
          <a:stretch>
            <a:fillRect/>
          </a:stretch>
        </p:blipFill>
        <p:spPr>
          <a:xfrm>
            <a:off x="96982" y="1315220"/>
            <a:ext cx="5667312" cy="5210271"/>
          </a:xfrm>
          <a:prstGeom prst="rect">
            <a:avLst/>
          </a:prstGeom>
        </p:spPr>
      </p:pic>
      <p:pic>
        <p:nvPicPr>
          <p:cNvPr id="4" name="Picture 3">
            <a:extLst>
              <a:ext uri="{FF2B5EF4-FFF2-40B4-BE49-F238E27FC236}">
                <a16:creationId xmlns:a16="http://schemas.microsoft.com/office/drawing/2014/main" id="{E3F36ADF-A2D3-014C-B314-D0F763FAC18D}"/>
              </a:ext>
            </a:extLst>
          </p:cNvPr>
          <p:cNvPicPr>
            <a:picLocks noChangeAspect="1"/>
          </p:cNvPicPr>
          <p:nvPr/>
        </p:nvPicPr>
        <p:blipFill>
          <a:blip r:embed="rId4"/>
          <a:stretch>
            <a:fillRect/>
          </a:stretch>
        </p:blipFill>
        <p:spPr>
          <a:xfrm>
            <a:off x="5764294" y="1380572"/>
            <a:ext cx="3136225" cy="4950955"/>
          </a:xfrm>
          <a:prstGeom prst="rect">
            <a:avLst/>
          </a:prstGeom>
        </p:spPr>
      </p:pic>
      <p:sp>
        <p:nvSpPr>
          <p:cNvPr id="8" name="矩形 124">
            <a:extLst>
              <a:ext uri="{FF2B5EF4-FFF2-40B4-BE49-F238E27FC236}">
                <a16:creationId xmlns:a16="http://schemas.microsoft.com/office/drawing/2014/main" id="{46529190-C5F9-2045-AEE2-CEA8613B27F5}"/>
              </a:ext>
            </a:extLst>
          </p:cNvPr>
          <p:cNvSpPr txBox="1"/>
          <p:nvPr/>
        </p:nvSpPr>
        <p:spPr>
          <a:xfrm>
            <a:off x="245571" y="6483974"/>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342837" rtl="0" eaLnBrk="1" fontAlgn="auto" latinLnBrk="0" hangingPunct="0">
              <a:lnSpc>
                <a:spcPct val="100000"/>
              </a:lnSpc>
              <a:spcBef>
                <a:spcPts val="200"/>
              </a:spcBef>
              <a:spcAft>
                <a:spcPts val="0"/>
              </a:spcAft>
              <a:buClrTx/>
              <a:buSzPct val="100000"/>
              <a:buFont typeface="Arial"/>
              <a:buNone/>
              <a:tabLst/>
              <a:defRPr/>
            </a:pPr>
            <a:r>
              <a:rPr kumimoji="0" lang="en-US" sz="1200" b="0" i="0" u="none" strike="noStrike" kern="0" cap="none" spc="0" normalizeH="0" baseline="0" noProof="0" dirty="0">
                <a:ln>
                  <a:noFill/>
                </a:ln>
                <a:solidFill>
                  <a:srgbClr val="101D3A"/>
                </a:solidFill>
                <a:effectLst/>
                <a:uLnTx/>
                <a:uFillTx/>
                <a:latin typeface="Helvetica"/>
                <a:sym typeface="Helvetica"/>
              </a:rPr>
              <a:t>E. Zheng, et. al. “</a:t>
            </a:r>
            <a:r>
              <a:rPr kumimoji="0" lang="en-US" sz="1200" b="1" i="0" u="none" strike="noStrike" kern="0" cap="none" spc="0" normalizeH="0" baseline="0" noProof="0" dirty="0" err="1">
                <a:ln>
                  <a:noFill/>
                </a:ln>
                <a:solidFill>
                  <a:srgbClr val="101D3A"/>
                </a:solidFill>
                <a:effectLst/>
                <a:uLnTx/>
                <a:uFillTx/>
                <a:latin typeface="Helvetica"/>
                <a:sym typeface="Helvetica"/>
              </a:rPr>
              <a:t>Patchmatch</a:t>
            </a:r>
            <a:r>
              <a:rPr kumimoji="0" lang="en-US" sz="1200" b="1" i="0" u="none" strike="noStrike" kern="0" cap="none" spc="0" normalizeH="0" baseline="0" noProof="0" dirty="0">
                <a:ln>
                  <a:noFill/>
                </a:ln>
                <a:solidFill>
                  <a:srgbClr val="101D3A"/>
                </a:solidFill>
                <a:effectLst/>
                <a:uLnTx/>
                <a:uFillTx/>
                <a:latin typeface="Helvetica"/>
                <a:sym typeface="Helvetica"/>
              </a:rPr>
              <a:t> based joint view selection and </a:t>
            </a:r>
            <a:r>
              <a:rPr kumimoji="0" lang="en-US" sz="1200" b="1" i="0" u="none" strike="noStrike" kern="0" cap="none" spc="0" normalizeH="0" baseline="0" noProof="0" dirty="0" err="1">
                <a:ln>
                  <a:noFill/>
                </a:ln>
                <a:solidFill>
                  <a:srgbClr val="101D3A"/>
                </a:solidFill>
                <a:effectLst/>
                <a:uLnTx/>
                <a:uFillTx/>
                <a:latin typeface="Helvetica"/>
                <a:sym typeface="Helvetica"/>
              </a:rPr>
              <a:t>depthmap</a:t>
            </a:r>
            <a:r>
              <a:rPr kumimoji="0" lang="en-US" sz="1200" b="1" i="0" u="none" strike="noStrike" kern="0" cap="none" spc="0" normalizeH="0" baseline="0" noProof="0" dirty="0">
                <a:ln>
                  <a:noFill/>
                </a:ln>
                <a:solidFill>
                  <a:srgbClr val="101D3A"/>
                </a:solidFill>
                <a:effectLst/>
                <a:uLnTx/>
                <a:uFillTx/>
                <a:latin typeface="Helvetica"/>
                <a:sym typeface="Helvetica"/>
              </a:rPr>
              <a:t> estimation</a:t>
            </a:r>
            <a:r>
              <a:rPr kumimoji="0" lang="en-US" sz="1200" b="0" i="0" u="none" strike="noStrike" kern="0" cap="none" spc="0" normalizeH="0" baseline="0" noProof="0" dirty="0">
                <a:ln>
                  <a:noFill/>
                </a:ln>
                <a:solidFill>
                  <a:srgbClr val="101D3A"/>
                </a:solidFill>
                <a:effectLst/>
                <a:uLnTx/>
                <a:uFillTx/>
                <a:latin typeface="Helvetica"/>
                <a:sym typeface="Helvetica"/>
              </a:rPr>
              <a:t>”, </a:t>
            </a:r>
            <a:r>
              <a:rPr kumimoji="0" lang="en-US" sz="1200" b="0" i="1" u="none" strike="noStrike" kern="0" cap="none" spc="0" normalizeH="0" baseline="0" noProof="0" dirty="0">
                <a:ln>
                  <a:noFill/>
                </a:ln>
                <a:solidFill>
                  <a:srgbClr val="101D3A"/>
                </a:solidFill>
                <a:effectLst/>
                <a:uLnTx/>
                <a:uFillTx/>
                <a:latin typeface="Helvetica"/>
                <a:sym typeface="Helvetica"/>
              </a:rPr>
              <a:t>CVPR 2014</a:t>
            </a:r>
          </a:p>
        </p:txBody>
      </p:sp>
    </p:spTree>
    <p:extLst>
      <p:ext uri="{BB962C8B-B14F-4D97-AF65-F5344CB8AC3E}">
        <p14:creationId xmlns:p14="http://schemas.microsoft.com/office/powerpoint/2010/main" val="37616115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raditional 3D Vision"/>
          <p:cNvSpPr txBox="1">
            <a:spLocks noGrp="1"/>
          </p:cNvSpPr>
          <p:nvPr>
            <p:ph type="title"/>
          </p:nvPr>
        </p:nvSpPr>
        <p:spPr>
          <a:prstGeom prst="rect">
            <a:avLst/>
          </a:prstGeom>
        </p:spPr>
        <p:txBody>
          <a:bodyPr/>
          <a:lstStyle/>
          <a:p>
            <a:r>
              <a:rPr lang="en-US" dirty="0"/>
              <a:t>Summary</a:t>
            </a:r>
            <a:endParaRPr dirty="0"/>
          </a:p>
        </p:txBody>
      </p:sp>
      <p:sp>
        <p:nvSpPr>
          <p:cNvPr id="484" name="Multi-view Geometry: Physics based"/>
          <p:cNvSpPr txBox="1"/>
          <p:nvPr/>
        </p:nvSpPr>
        <p:spPr>
          <a:xfrm>
            <a:off x="457200" y="889169"/>
            <a:ext cx="8229600" cy="5775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marL="0" indent="0" defTabSz="457132">
              <a:spcBef>
                <a:spcPts val="0"/>
              </a:spcBef>
              <a:buSzTx/>
              <a:buFontTx/>
              <a:buNone/>
              <a:defRPr sz="2400">
                <a:solidFill>
                  <a:srgbClr val="464749"/>
                </a:solidFill>
              </a:defRPr>
            </a:lvl1pPr>
          </a:lstStyle>
          <a:p>
            <a:pPr marL="342900" indent="-342900">
              <a:buFont typeface="Arial" panose="020B0604020202020204" pitchFamily="34" charset="0"/>
              <a:buChar char="•"/>
            </a:pPr>
            <a:r>
              <a:rPr lang="en-US" sz="2800" b="1" dirty="0" err="1">
                <a:solidFill>
                  <a:schemeClr val="tx1"/>
                </a:solidFill>
              </a:rPr>
              <a:t>PatchMatch</a:t>
            </a:r>
            <a:endParaRPr lang="en-US" sz="2800" b="1" dirty="0">
              <a:solidFill>
                <a:schemeClr val="tx1"/>
              </a:solidFill>
            </a:endParaRPr>
          </a:p>
          <a:p>
            <a:pPr marL="1149998" lvl="1" indent="-342900">
              <a:buFont typeface="Arial" panose="020B0604020202020204" pitchFamily="34" charset="0"/>
              <a:buChar char="•"/>
            </a:pPr>
            <a:r>
              <a:rPr lang="en-US" sz="1800" b="1" dirty="0">
                <a:solidFill>
                  <a:schemeClr val="tx1"/>
                </a:solidFill>
              </a:rPr>
              <a:t>A </a:t>
            </a:r>
            <a:r>
              <a:rPr lang="en-US" sz="1800" b="1" u="sng" dirty="0">
                <a:solidFill>
                  <a:schemeClr val="tx1"/>
                </a:solidFill>
              </a:rPr>
              <a:t>randomized</a:t>
            </a:r>
            <a:r>
              <a:rPr lang="en-US" sz="1800" b="1" dirty="0">
                <a:solidFill>
                  <a:schemeClr val="tx1"/>
                </a:solidFill>
              </a:rPr>
              <a:t> algorithm for rapidly finding correspondences between image patches </a:t>
            </a:r>
          </a:p>
          <a:p>
            <a:pPr marL="1149998" lvl="1" indent="-342900">
              <a:buFont typeface="Arial" panose="020B0604020202020204" pitchFamily="34" charset="0"/>
              <a:buChar char="•"/>
            </a:pPr>
            <a:r>
              <a:rPr lang="en-US" sz="1800" b="1" dirty="0">
                <a:solidFill>
                  <a:schemeClr val="tx1"/>
                </a:solidFill>
              </a:rPr>
              <a:t>Step</a:t>
            </a:r>
          </a:p>
          <a:p>
            <a:pPr marL="1433750" lvl="2" indent="-342900">
              <a:buFont typeface="Arial" panose="020B0604020202020204" pitchFamily="34" charset="0"/>
              <a:buChar char="•"/>
            </a:pPr>
            <a:r>
              <a:rPr lang="en-US" sz="1600" b="1" dirty="0">
                <a:solidFill>
                  <a:schemeClr val="tx1"/>
                </a:solidFill>
              </a:rPr>
              <a:t>1: Initialization</a:t>
            </a:r>
            <a:endParaRPr lang="en-US" sz="1600" dirty="0">
              <a:solidFill>
                <a:schemeClr val="tx1"/>
              </a:solidFill>
            </a:endParaRPr>
          </a:p>
          <a:p>
            <a:pPr marL="1433750" lvl="2" indent="-342900">
              <a:buFont typeface="Arial" panose="020B0604020202020204" pitchFamily="34" charset="0"/>
              <a:buChar char="•"/>
            </a:pPr>
            <a:r>
              <a:rPr lang="en-US" sz="1600" b="1" dirty="0">
                <a:solidFill>
                  <a:schemeClr val="tx1"/>
                </a:solidFill>
              </a:rPr>
              <a:t>2: Propagation</a:t>
            </a:r>
            <a:endParaRPr lang="en-US" sz="1600" dirty="0">
              <a:solidFill>
                <a:schemeClr val="tx1"/>
              </a:solidFill>
            </a:endParaRPr>
          </a:p>
          <a:p>
            <a:pPr marL="1433750" lvl="2" indent="-342900">
              <a:buFont typeface="Arial" panose="020B0604020202020204" pitchFamily="34" charset="0"/>
              <a:buChar char="•"/>
            </a:pPr>
            <a:r>
              <a:rPr lang="en-US" sz="1600" b="1" dirty="0">
                <a:solidFill>
                  <a:schemeClr val="tx1"/>
                </a:solidFill>
              </a:rPr>
              <a:t>3: Random Search</a:t>
            </a:r>
            <a:endParaRPr lang="en-US" sz="1800" b="1" dirty="0"/>
          </a:p>
          <a:p>
            <a:pPr marL="342900" indent="-342900">
              <a:buFont typeface="Arial" panose="020B0604020202020204" pitchFamily="34" charset="0"/>
              <a:buChar char="•"/>
            </a:pPr>
            <a:r>
              <a:rPr lang="en-US" sz="2800" b="1" dirty="0" err="1">
                <a:solidFill>
                  <a:schemeClr val="tx1"/>
                </a:solidFill>
              </a:rPr>
              <a:t>PatchMatch</a:t>
            </a:r>
            <a:r>
              <a:rPr lang="en-US" sz="2800" b="1" dirty="0">
                <a:solidFill>
                  <a:schemeClr val="tx1"/>
                </a:solidFill>
              </a:rPr>
              <a:t> Stereo</a:t>
            </a:r>
          </a:p>
          <a:p>
            <a:pPr marL="1149998" lvl="1" indent="-342900">
              <a:buFont typeface="Arial" panose="020B0604020202020204" pitchFamily="34" charset="0"/>
              <a:buChar char="•"/>
            </a:pPr>
            <a:r>
              <a:rPr lang="en-US" sz="1800" b="1" dirty="0">
                <a:solidFill>
                  <a:schemeClr val="tx1"/>
                </a:solidFill>
              </a:rPr>
              <a:t>Finding a “good” slanted support plane at each pixel. </a:t>
            </a:r>
            <a:endParaRPr lang="en-US" sz="2000" b="1" dirty="0">
              <a:solidFill>
                <a:schemeClr val="tx1"/>
              </a:solidFill>
            </a:endParaRPr>
          </a:p>
          <a:p>
            <a:pPr marL="1149998" lvl="1" indent="-342900">
              <a:buFont typeface="Arial" panose="020B0604020202020204" pitchFamily="34" charset="0"/>
              <a:buChar char="•"/>
            </a:pPr>
            <a:r>
              <a:rPr lang="en-US" sz="1800" b="1" dirty="0">
                <a:solidFill>
                  <a:schemeClr val="tx1"/>
                </a:solidFill>
              </a:rPr>
              <a:t>Difference from vanilla </a:t>
            </a:r>
            <a:r>
              <a:rPr lang="en-US" sz="1800" b="1" dirty="0" err="1">
                <a:solidFill>
                  <a:schemeClr val="tx1"/>
                </a:solidFill>
              </a:rPr>
              <a:t>PatchMatch</a:t>
            </a:r>
            <a:endParaRPr lang="en-US" sz="1800" b="1" dirty="0">
              <a:solidFill>
                <a:schemeClr val="tx1"/>
              </a:solidFill>
            </a:endParaRPr>
          </a:p>
          <a:p>
            <a:pPr marL="1433750" lvl="2" indent="-342900">
              <a:buFont typeface="Arial" panose="020B0604020202020204" pitchFamily="34" charset="0"/>
              <a:buChar char="•"/>
            </a:pPr>
            <a:r>
              <a:rPr lang="en-US" sz="1600" b="1" dirty="0">
                <a:solidFill>
                  <a:schemeClr val="tx1"/>
                </a:solidFill>
              </a:rPr>
              <a:t>(offset) -&gt; (depth, normal)</a:t>
            </a:r>
          </a:p>
          <a:p>
            <a:pPr marL="342900" indent="-342900">
              <a:buFont typeface="Arial" panose="020B0604020202020204" pitchFamily="34" charset="0"/>
              <a:buChar char="•"/>
            </a:pPr>
            <a:r>
              <a:rPr lang="en-US" sz="2800" b="1" dirty="0">
                <a:solidFill>
                  <a:schemeClr val="tx1"/>
                </a:solidFill>
              </a:rPr>
              <a:t>View Selection</a:t>
            </a:r>
          </a:p>
          <a:p>
            <a:pPr marL="1149998" lvl="1" indent="-342900">
              <a:buFont typeface="Arial" panose="020B0604020202020204" pitchFamily="34" charset="0"/>
              <a:buChar char="•"/>
            </a:pPr>
            <a:r>
              <a:rPr lang="en-US" sz="1800" b="1" dirty="0">
                <a:solidFill>
                  <a:schemeClr val="tx1"/>
                </a:solidFill>
              </a:rPr>
              <a:t>Coarse visibility estimation</a:t>
            </a:r>
          </a:p>
          <a:p>
            <a:pPr marL="1149998" lvl="1" indent="-342900">
              <a:buFont typeface="Arial" panose="020B0604020202020204" pitchFamily="34" charset="0"/>
              <a:buChar char="•"/>
            </a:pPr>
            <a:r>
              <a:rPr lang="en-US" sz="1800" b="1" dirty="0">
                <a:solidFill>
                  <a:schemeClr val="tx1"/>
                </a:solidFill>
              </a:rPr>
              <a:t>Fine-scale visibility estimation</a:t>
            </a:r>
          </a:p>
          <a:p>
            <a:pPr marL="1149998" lvl="1" indent="-342900">
              <a:buFont typeface="Arial" panose="020B0604020202020204" pitchFamily="34" charset="0"/>
              <a:buChar char="•"/>
            </a:pPr>
            <a:r>
              <a:rPr lang="en-US" sz="1800" b="1" dirty="0"/>
              <a:t>Joint Pixel-Level View Selection and </a:t>
            </a:r>
            <a:r>
              <a:rPr lang="en-US" sz="1800" b="1" dirty="0" err="1"/>
              <a:t>Depthmap</a:t>
            </a:r>
            <a:r>
              <a:rPr lang="en-US" sz="1800" b="1" dirty="0"/>
              <a:t> Estimation</a:t>
            </a:r>
          </a:p>
          <a:p>
            <a:pPr marL="1433750" lvl="2" indent="-342900">
              <a:buFont typeface="Arial" panose="020B0604020202020204" pitchFamily="34" charset="0"/>
              <a:buChar char="•"/>
            </a:pPr>
            <a:r>
              <a:rPr lang="en-US" sz="1800" b="1" dirty="0">
                <a:solidFill>
                  <a:schemeClr val="tx1"/>
                </a:solidFill>
              </a:rPr>
              <a:t>Pixel-Level occlusion indicator</a:t>
            </a:r>
          </a:p>
          <a:p>
            <a:pPr marL="1433750" lvl="2" indent="-342900">
              <a:buFont typeface="Arial" panose="020B0604020202020204" pitchFamily="34" charset="0"/>
              <a:buChar char="•"/>
            </a:pPr>
            <a:r>
              <a:rPr lang="en-US" sz="1800" b="1" dirty="0"/>
              <a:t>chicken-and-egg -&gt; Generalized Expectation maximization</a:t>
            </a:r>
            <a:endParaRPr lang="en-US" sz="1800" b="1" dirty="0">
              <a:solidFill>
                <a:schemeClr val="tx1"/>
              </a:solidFill>
            </a:endParaRPr>
          </a:p>
          <a:p>
            <a:pPr marL="1149998" lvl="1" indent="-342900">
              <a:buFont typeface="Arial" panose="020B0604020202020204" pitchFamily="34" charset="0"/>
              <a:buChar char="•"/>
            </a:pPr>
            <a:endParaRPr lang="en-US" sz="1800" b="1" dirty="0">
              <a:solidFill>
                <a:schemeClr val="tx1"/>
              </a:solidFill>
            </a:endParaRPr>
          </a:p>
        </p:txBody>
      </p:sp>
      <p:sp>
        <p:nvSpPr>
          <p:cNvPr id="2" name="Curved Up Arrow 1">
            <a:extLst>
              <a:ext uri="{FF2B5EF4-FFF2-40B4-BE49-F238E27FC236}">
                <a16:creationId xmlns:a16="http://schemas.microsoft.com/office/drawing/2014/main" id="{27B42403-D2D6-2840-AADC-7D721C851FF1}"/>
              </a:ext>
            </a:extLst>
          </p:cNvPr>
          <p:cNvSpPr/>
          <p:nvPr/>
        </p:nvSpPr>
        <p:spPr>
          <a:xfrm rot="16200000">
            <a:off x="3837713" y="2649681"/>
            <a:ext cx="387927" cy="228600"/>
          </a:xfrm>
          <a:prstGeom prst="curved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3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464749"/>
              </a:solidFill>
              <a:effectLst/>
              <a:uFillTx/>
              <a:latin typeface="Cambria"/>
              <a:ea typeface="Cambria"/>
              <a:cs typeface="Cambria"/>
              <a:sym typeface="Cambria"/>
            </a:endParaRPr>
          </a:p>
        </p:txBody>
      </p:sp>
    </p:spTree>
    <p:extLst>
      <p:ext uri="{BB962C8B-B14F-4D97-AF65-F5344CB8AC3E}">
        <p14:creationId xmlns:p14="http://schemas.microsoft.com/office/powerpoint/2010/main" val="182949005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E9E5D-DF3A-CD4C-9D34-02CDB06A742C}"/>
              </a:ext>
            </a:extLst>
          </p:cNvPr>
          <p:cNvPicPr>
            <a:picLocks noChangeAspect="1"/>
          </p:cNvPicPr>
          <p:nvPr/>
        </p:nvPicPr>
        <p:blipFill>
          <a:blip r:embed="rId2"/>
          <a:stretch>
            <a:fillRect/>
          </a:stretch>
        </p:blipFill>
        <p:spPr>
          <a:xfrm>
            <a:off x="3189249" y="2115629"/>
            <a:ext cx="2765500" cy="1617556"/>
          </a:xfrm>
          <a:prstGeom prst="rect">
            <a:avLst/>
          </a:prstGeom>
        </p:spPr>
      </p:pic>
      <p:pic>
        <p:nvPicPr>
          <p:cNvPr id="5" name="Picture 4">
            <a:extLst>
              <a:ext uri="{FF2B5EF4-FFF2-40B4-BE49-F238E27FC236}">
                <a16:creationId xmlns:a16="http://schemas.microsoft.com/office/drawing/2014/main" id="{65E1D9E1-6FE6-0048-BE91-B6B75D48754C}"/>
              </a:ext>
            </a:extLst>
          </p:cNvPr>
          <p:cNvPicPr>
            <a:picLocks noChangeAspect="1"/>
          </p:cNvPicPr>
          <p:nvPr/>
        </p:nvPicPr>
        <p:blipFill>
          <a:blip r:embed="rId3"/>
          <a:stretch>
            <a:fillRect/>
          </a:stretch>
        </p:blipFill>
        <p:spPr>
          <a:xfrm>
            <a:off x="484129" y="557607"/>
            <a:ext cx="8659871" cy="1470891"/>
          </a:xfrm>
          <a:prstGeom prst="rect">
            <a:avLst/>
          </a:prstGeom>
        </p:spPr>
      </p:pic>
      <p:pic>
        <p:nvPicPr>
          <p:cNvPr id="6" name="Picture 5">
            <a:extLst>
              <a:ext uri="{FF2B5EF4-FFF2-40B4-BE49-F238E27FC236}">
                <a16:creationId xmlns:a16="http://schemas.microsoft.com/office/drawing/2014/main" id="{43A4DD63-8915-DC42-8151-BA6C85819C78}"/>
              </a:ext>
            </a:extLst>
          </p:cNvPr>
          <p:cNvPicPr>
            <a:picLocks noChangeAspect="1"/>
          </p:cNvPicPr>
          <p:nvPr/>
        </p:nvPicPr>
        <p:blipFill>
          <a:blip r:embed="rId4"/>
          <a:stretch>
            <a:fillRect/>
          </a:stretch>
        </p:blipFill>
        <p:spPr>
          <a:xfrm>
            <a:off x="851731" y="3820316"/>
            <a:ext cx="7440537" cy="2816775"/>
          </a:xfrm>
          <a:prstGeom prst="rect">
            <a:avLst/>
          </a:prstGeom>
        </p:spPr>
      </p:pic>
    </p:spTree>
    <p:extLst>
      <p:ext uri="{BB962C8B-B14F-4D97-AF65-F5344CB8AC3E}">
        <p14:creationId xmlns:p14="http://schemas.microsoft.com/office/powerpoint/2010/main" val="14029326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 name="Slides posted on…"/>
          <p:cNvSpPr>
            <a:spLocks noGrp="1"/>
          </p:cNvSpPr>
          <p:nvPr>
            <p:ph type="body" idx="13"/>
          </p:nvPr>
        </p:nvSpPr>
        <p:spPr>
          <a:xfrm>
            <a:off x="986400" y="1473628"/>
            <a:ext cx="7171200" cy="4459469"/>
          </a:xfrm>
          <a:prstGeom prst="rect">
            <a:avLst/>
          </a:prstGeom>
        </p:spPr>
        <p:txBody>
          <a:bodyPr/>
          <a:lstStyle/>
          <a:p>
            <a:pPr>
              <a:defRPr b="0"/>
            </a:pPr>
            <a:r>
              <a:rPr lang="en-US" dirty="0"/>
              <a:t>Thanks</a:t>
            </a:r>
            <a:endParaRPr dirty="0"/>
          </a:p>
        </p:txBody>
      </p:sp>
    </p:spTree>
    <p:extLst>
      <p:ext uri="{BB962C8B-B14F-4D97-AF65-F5344CB8AC3E}">
        <p14:creationId xmlns:p14="http://schemas.microsoft.com/office/powerpoint/2010/main" val="412497325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DA4954-7B54-F64D-8EE8-0F21E121A2ED}"/>
              </a:ext>
            </a:extLst>
          </p:cNvPr>
          <p:cNvPicPr>
            <a:picLocks noChangeAspect="1"/>
          </p:cNvPicPr>
          <p:nvPr/>
        </p:nvPicPr>
        <p:blipFill>
          <a:blip r:embed="rId2"/>
          <a:stretch>
            <a:fillRect/>
          </a:stretch>
        </p:blipFill>
        <p:spPr>
          <a:xfrm>
            <a:off x="443636" y="1502640"/>
            <a:ext cx="8256728" cy="4246995"/>
          </a:xfrm>
          <a:prstGeom prst="rect">
            <a:avLst/>
          </a:prstGeom>
        </p:spPr>
      </p:pic>
      <p:pic>
        <p:nvPicPr>
          <p:cNvPr id="5" name="Picture 4">
            <a:extLst>
              <a:ext uri="{FF2B5EF4-FFF2-40B4-BE49-F238E27FC236}">
                <a16:creationId xmlns:a16="http://schemas.microsoft.com/office/drawing/2014/main" id="{551ABC9E-C273-7C46-AE29-8F25754E8AF8}"/>
              </a:ext>
            </a:extLst>
          </p:cNvPr>
          <p:cNvPicPr>
            <a:picLocks noChangeAspect="1"/>
          </p:cNvPicPr>
          <p:nvPr/>
        </p:nvPicPr>
        <p:blipFill>
          <a:blip r:embed="rId3"/>
          <a:stretch>
            <a:fillRect/>
          </a:stretch>
        </p:blipFill>
        <p:spPr>
          <a:xfrm>
            <a:off x="443636" y="5884719"/>
            <a:ext cx="4530145" cy="790142"/>
          </a:xfrm>
          <a:prstGeom prst="rect">
            <a:avLst/>
          </a:prstGeom>
        </p:spPr>
      </p:pic>
    </p:spTree>
    <p:extLst>
      <p:ext uri="{BB962C8B-B14F-4D97-AF65-F5344CB8AC3E}">
        <p14:creationId xmlns:p14="http://schemas.microsoft.com/office/powerpoint/2010/main" val="198401495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r>
              <a:rPr lang="en-US" dirty="0">
                <a:solidFill>
                  <a:schemeClr val="tx1"/>
                </a:solidFill>
              </a:rPr>
              <a:t> based MVS</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294361" y="6321995"/>
            <a:ext cx="880144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S. </a:t>
            </a:r>
            <a:r>
              <a:rPr lang="en-US" sz="1200" dirty="0" err="1"/>
              <a:t>Galliani</a:t>
            </a:r>
            <a:r>
              <a:rPr lang="en-US" sz="1200" dirty="0"/>
              <a:t>, et. al. “</a:t>
            </a:r>
            <a:r>
              <a:rPr lang="en-US" sz="1200" b="1" dirty="0"/>
              <a:t>Massively Parallel Multiview Stereopsis by Surface Normal Diffusion</a:t>
            </a:r>
            <a:r>
              <a:rPr lang="en-US" sz="1200" dirty="0"/>
              <a:t>”, </a:t>
            </a:r>
            <a:r>
              <a:rPr lang="en-US" sz="1200" i="1" dirty="0"/>
              <a:t>ICCV 2015</a:t>
            </a:r>
          </a:p>
        </p:txBody>
      </p:sp>
      <p:sp>
        <p:nvSpPr>
          <p:cNvPr id="6" name="TextBox 12">
            <a:extLst>
              <a:ext uri="{FF2B5EF4-FFF2-40B4-BE49-F238E27FC236}">
                <a16:creationId xmlns:a16="http://schemas.microsoft.com/office/drawing/2014/main" id="{7C074C7B-EF1C-D24A-83E0-9ADEB75F4DC0}"/>
              </a:ext>
            </a:extLst>
          </p:cNvPr>
          <p:cNvSpPr txBox="1"/>
          <p:nvPr/>
        </p:nvSpPr>
        <p:spPr>
          <a:xfrm>
            <a:off x="294361" y="1338722"/>
            <a:ext cx="8849639" cy="377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r>
              <a:rPr lang="en-US" sz="2000" b="1" dirty="0"/>
              <a:t>Multi-view stereo and checkerboard propagation</a:t>
            </a:r>
            <a:endParaRPr lang="en-US" sz="1600" b="1" dirty="0"/>
          </a:p>
        </p:txBody>
      </p:sp>
      <p:pic>
        <p:nvPicPr>
          <p:cNvPr id="4" name="Picture 3">
            <a:extLst>
              <a:ext uri="{FF2B5EF4-FFF2-40B4-BE49-F238E27FC236}">
                <a16:creationId xmlns:a16="http://schemas.microsoft.com/office/drawing/2014/main" id="{FECA5C8A-589F-A74F-B900-B671C8041BDE}"/>
              </a:ext>
            </a:extLst>
          </p:cNvPr>
          <p:cNvPicPr>
            <a:picLocks noChangeAspect="1"/>
          </p:cNvPicPr>
          <p:nvPr/>
        </p:nvPicPr>
        <p:blipFill>
          <a:blip r:embed="rId3"/>
          <a:stretch>
            <a:fillRect/>
          </a:stretch>
        </p:blipFill>
        <p:spPr>
          <a:xfrm>
            <a:off x="3302000" y="2579646"/>
            <a:ext cx="5384800" cy="2120900"/>
          </a:xfrm>
          <a:prstGeom prst="rect">
            <a:avLst/>
          </a:prstGeom>
        </p:spPr>
      </p:pic>
    </p:spTree>
    <p:extLst>
      <p:ext uri="{BB962C8B-B14F-4D97-AF65-F5344CB8AC3E}">
        <p14:creationId xmlns:p14="http://schemas.microsoft.com/office/powerpoint/2010/main" val="324119553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err="1">
                <a:solidFill>
                  <a:schemeClr val="tx1"/>
                </a:solidFill>
              </a:rPr>
              <a:t>PatchMatch</a:t>
            </a:r>
            <a:r>
              <a:rPr lang="en-US" dirty="0">
                <a:solidFill>
                  <a:schemeClr val="tx1"/>
                </a:solidFill>
              </a:rPr>
              <a:t> based MVS</a:t>
            </a:r>
            <a:endParaRPr dirty="0"/>
          </a:p>
        </p:txBody>
      </p:sp>
      <p:sp>
        <p:nvSpPr>
          <p:cNvPr id="5" name="矩形 124">
            <a:extLst>
              <a:ext uri="{FF2B5EF4-FFF2-40B4-BE49-F238E27FC236}">
                <a16:creationId xmlns:a16="http://schemas.microsoft.com/office/drawing/2014/main" id="{5EB479F2-ED1C-6648-BB9A-890185E17CA8}"/>
              </a:ext>
            </a:extLst>
          </p:cNvPr>
          <p:cNvSpPr txBox="1"/>
          <p:nvPr/>
        </p:nvSpPr>
        <p:spPr>
          <a:xfrm>
            <a:off x="294361" y="6321995"/>
            <a:ext cx="8801447" cy="487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indent="0">
              <a:buNone/>
            </a:pPr>
            <a:r>
              <a:rPr lang="en-US" sz="1200" dirty="0"/>
              <a:t>A. </a:t>
            </a:r>
            <a:r>
              <a:rPr lang="en-US" sz="1200" dirty="0" err="1"/>
              <a:t>Romanoni</a:t>
            </a:r>
            <a:r>
              <a:rPr lang="en-US" sz="1200" dirty="0"/>
              <a:t>, et. al. “</a:t>
            </a:r>
            <a:r>
              <a:rPr lang="en-US" sz="1200" b="1" dirty="0"/>
              <a:t>TAPA-MVS: </a:t>
            </a:r>
            <a:r>
              <a:rPr lang="en-US" sz="1200" b="1" dirty="0" err="1"/>
              <a:t>Textureless</a:t>
            </a:r>
            <a:r>
              <a:rPr lang="en-US" sz="1200" b="1" dirty="0"/>
              <a:t>-Aware </a:t>
            </a:r>
            <a:r>
              <a:rPr lang="en-US" sz="1200" b="1" dirty="0" err="1"/>
              <a:t>PatchMatch</a:t>
            </a:r>
            <a:r>
              <a:rPr lang="en-US" sz="1200" b="1" dirty="0"/>
              <a:t> Multi-View Stereo</a:t>
            </a:r>
            <a:r>
              <a:rPr lang="en-US" sz="1200" dirty="0"/>
              <a:t>”, </a:t>
            </a:r>
            <a:r>
              <a:rPr lang="en-US" sz="1200" i="1" dirty="0"/>
              <a:t>ICCV 2019</a:t>
            </a:r>
          </a:p>
          <a:p>
            <a:pPr marL="0" indent="0">
              <a:buNone/>
            </a:pPr>
            <a:r>
              <a:rPr lang="en-US" sz="1200" dirty="0"/>
              <a:t>Q. Xu, et. al. “</a:t>
            </a:r>
            <a:r>
              <a:rPr lang="en-US" sz="1200" b="1" dirty="0"/>
              <a:t>Planar Prior Assisted </a:t>
            </a:r>
            <a:r>
              <a:rPr lang="en-US" sz="1200" b="1" dirty="0" err="1"/>
              <a:t>PatchMatch</a:t>
            </a:r>
            <a:r>
              <a:rPr lang="en-US" sz="1200" b="1" dirty="0"/>
              <a:t> Multi-View Stereo</a:t>
            </a:r>
            <a:r>
              <a:rPr lang="en-US" sz="1200" dirty="0"/>
              <a:t>”, </a:t>
            </a:r>
            <a:r>
              <a:rPr lang="en-US" sz="1200" i="1" dirty="0"/>
              <a:t>AAAI 2020</a:t>
            </a:r>
            <a:endParaRPr lang="en-US" sz="700" dirty="0"/>
          </a:p>
        </p:txBody>
      </p:sp>
      <p:sp>
        <p:nvSpPr>
          <p:cNvPr id="6" name="TextBox 12">
            <a:extLst>
              <a:ext uri="{FF2B5EF4-FFF2-40B4-BE49-F238E27FC236}">
                <a16:creationId xmlns:a16="http://schemas.microsoft.com/office/drawing/2014/main" id="{7C074C7B-EF1C-D24A-83E0-9ADEB75F4DC0}"/>
              </a:ext>
            </a:extLst>
          </p:cNvPr>
          <p:cNvSpPr txBox="1"/>
          <p:nvPr/>
        </p:nvSpPr>
        <p:spPr>
          <a:xfrm>
            <a:off x="294361" y="1338722"/>
            <a:ext cx="8849639" cy="377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a:spAutoFit/>
          </a:bodyPr>
          <a:lstStyle/>
          <a:p>
            <a:r>
              <a:rPr lang="en-US" sz="2000" b="1" dirty="0"/>
              <a:t>Multi-view stereo and structure priors</a:t>
            </a:r>
            <a:endParaRPr lang="en-US" sz="1600" b="1" dirty="0"/>
          </a:p>
        </p:txBody>
      </p:sp>
      <p:pic>
        <p:nvPicPr>
          <p:cNvPr id="2" name="Picture 1">
            <a:extLst>
              <a:ext uri="{FF2B5EF4-FFF2-40B4-BE49-F238E27FC236}">
                <a16:creationId xmlns:a16="http://schemas.microsoft.com/office/drawing/2014/main" id="{BE0D2727-9EE5-644C-9599-CEAEE2AE3DD4}"/>
              </a:ext>
            </a:extLst>
          </p:cNvPr>
          <p:cNvPicPr>
            <a:picLocks noChangeAspect="1"/>
          </p:cNvPicPr>
          <p:nvPr/>
        </p:nvPicPr>
        <p:blipFill>
          <a:blip r:embed="rId3"/>
          <a:stretch>
            <a:fillRect/>
          </a:stretch>
        </p:blipFill>
        <p:spPr>
          <a:xfrm>
            <a:off x="843056" y="2101507"/>
            <a:ext cx="7457887" cy="3841714"/>
          </a:xfrm>
          <a:prstGeom prst="rect">
            <a:avLst/>
          </a:prstGeom>
        </p:spPr>
      </p:pic>
    </p:spTree>
    <p:extLst>
      <p:ext uri="{BB962C8B-B14F-4D97-AF65-F5344CB8AC3E}">
        <p14:creationId xmlns:p14="http://schemas.microsoft.com/office/powerpoint/2010/main" val="167988152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4" name="Title 1"/>
          <p:cNvSpPr txBox="1">
            <a:spLocks noGrp="1"/>
          </p:cNvSpPr>
          <p:nvPr>
            <p:ph type="title"/>
          </p:nvPr>
        </p:nvSpPr>
        <p:spPr>
          <a:xfrm>
            <a:off x="457200" y="92074"/>
            <a:ext cx="8229600" cy="1244898"/>
          </a:xfrm>
          <a:prstGeom prst="rect">
            <a:avLst/>
          </a:prstGeom>
        </p:spPr>
        <p:txBody>
          <a:bodyPr>
            <a:normAutofit/>
          </a:bodyPr>
          <a:lstStyle/>
          <a:p>
            <a:r>
              <a:rPr lang="en-US" dirty="0"/>
              <a:t>Depth-map Merging Based Approaches</a:t>
            </a:r>
            <a:endParaRPr dirty="0"/>
          </a:p>
        </p:txBody>
      </p:sp>
      <p:sp>
        <p:nvSpPr>
          <p:cNvPr id="545" name="TextBox 11"/>
          <p:cNvSpPr txBox="1"/>
          <p:nvPr/>
        </p:nvSpPr>
        <p:spPr>
          <a:xfrm>
            <a:off x="1121999" y="2962910"/>
            <a:ext cx="2765500"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p>
            <a:pPr marL="0" indent="0" algn="ctr" defTabSz="914400">
              <a:spcBef>
                <a:spcPts val="0"/>
              </a:spcBef>
              <a:buSzTx/>
              <a:buFontTx/>
              <a:buNone/>
              <a:defRPr sz="2800" b="1">
                <a:solidFill>
                  <a:srgbClr val="1F4E79"/>
                </a:solidFill>
              </a:defRPr>
            </a:pPr>
            <a:r>
              <a:rPr lang="en-US" dirty="0"/>
              <a:t>Plane sweeping</a:t>
            </a:r>
            <a:endParaRPr dirty="0"/>
          </a:p>
        </p:txBody>
      </p:sp>
      <p:sp>
        <p:nvSpPr>
          <p:cNvPr id="546" name="TextBox 12"/>
          <p:cNvSpPr txBox="1"/>
          <p:nvPr/>
        </p:nvSpPr>
        <p:spPr>
          <a:xfrm>
            <a:off x="5294457" y="2962910"/>
            <a:ext cx="2207654" cy="500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p>
            <a:pPr marL="0" indent="0" defTabSz="914400">
              <a:spcBef>
                <a:spcPts val="0"/>
              </a:spcBef>
              <a:buSzTx/>
              <a:buFontTx/>
              <a:buNone/>
              <a:defRPr sz="2800" b="1">
                <a:solidFill>
                  <a:srgbClr val="843C0B"/>
                </a:solidFill>
              </a:defRPr>
            </a:pPr>
            <a:r>
              <a:rPr lang="en-US" dirty="0"/>
              <a:t>Patch match</a:t>
            </a:r>
            <a:endParaRPr dirty="0"/>
          </a:p>
        </p:txBody>
      </p:sp>
      <p:sp>
        <p:nvSpPr>
          <p:cNvPr id="7" name="矩形 124">
            <a:extLst>
              <a:ext uri="{FF2B5EF4-FFF2-40B4-BE49-F238E27FC236}">
                <a16:creationId xmlns:a16="http://schemas.microsoft.com/office/drawing/2014/main" id="{53402027-8C0C-1D40-BE21-521B15E4C785}"/>
              </a:ext>
            </a:extLst>
          </p:cNvPr>
          <p:cNvSpPr txBox="1"/>
          <p:nvPr/>
        </p:nvSpPr>
        <p:spPr>
          <a:xfrm>
            <a:off x="229819" y="6304261"/>
            <a:ext cx="7493134"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indent="0" defTabSz="457131">
              <a:spcBef>
                <a:spcPts val="0"/>
              </a:spcBef>
              <a:buSzTx/>
              <a:buNone/>
              <a:defRPr sz="1200">
                <a:solidFill>
                  <a:srgbClr val="464749"/>
                </a:solidFill>
              </a:defRPr>
            </a:pPr>
            <a:r>
              <a:rPr lang="en-US" sz="1200" dirty="0">
                <a:solidFill>
                  <a:schemeClr val="tx1"/>
                </a:solidFill>
                <a:latin typeface="ArialMT"/>
              </a:rPr>
              <a:t>R. Collins, “</a:t>
            </a:r>
            <a:r>
              <a:rPr lang="en-US" sz="1200" b="1" dirty="0">
                <a:solidFill>
                  <a:schemeClr val="tx1"/>
                </a:solidFill>
                <a:latin typeface="ArialMT"/>
              </a:rPr>
              <a:t>A space-sweep approach to true multi-image matching</a:t>
            </a:r>
            <a:r>
              <a:rPr lang="en-US" sz="1200" dirty="0">
                <a:solidFill>
                  <a:schemeClr val="tx1"/>
                </a:solidFill>
                <a:latin typeface="ArialMT"/>
              </a:rPr>
              <a:t>”, </a:t>
            </a:r>
            <a:r>
              <a:rPr lang="en-US" sz="1200" i="1" dirty="0">
                <a:solidFill>
                  <a:schemeClr val="tx1"/>
                </a:solidFill>
                <a:latin typeface="ArialMT"/>
              </a:rPr>
              <a:t>CVPR 1996</a:t>
            </a:r>
          </a:p>
          <a:p>
            <a:pPr marL="0" indent="0" defTabSz="457131">
              <a:spcBef>
                <a:spcPts val="0"/>
              </a:spcBef>
              <a:buSzTx/>
              <a:buNone/>
              <a:defRPr sz="1200">
                <a:solidFill>
                  <a:srgbClr val="464749"/>
                </a:solidFill>
              </a:defRPr>
            </a:pPr>
            <a:r>
              <a:rPr lang="en-US" sz="1200" dirty="0" err="1">
                <a:solidFill>
                  <a:schemeClr val="tx1"/>
                </a:solidFill>
              </a:rPr>
              <a:t>D.Gallup</a:t>
            </a:r>
            <a:r>
              <a:rPr lang="en-US" sz="1200" dirty="0">
                <a:solidFill>
                  <a:schemeClr val="tx1"/>
                </a:solidFill>
              </a:rPr>
              <a:t>, et, al. “</a:t>
            </a:r>
            <a:r>
              <a:rPr lang="en-US" sz="1200" b="1" dirty="0">
                <a:solidFill>
                  <a:schemeClr val="tx1"/>
                </a:solidFill>
              </a:rPr>
              <a:t>Real-time Plane-sweeping Stereo with Multiple Sweeping Directions</a:t>
            </a:r>
            <a:r>
              <a:rPr lang="en-US" sz="1200" dirty="0">
                <a:solidFill>
                  <a:schemeClr val="tx1"/>
                </a:solidFill>
              </a:rPr>
              <a:t>”, </a:t>
            </a:r>
            <a:r>
              <a:rPr lang="en-US" sz="1200" i="1" dirty="0">
                <a:solidFill>
                  <a:schemeClr val="tx1"/>
                </a:solidFill>
              </a:rPr>
              <a:t>CVPR 2017</a:t>
            </a:r>
            <a:endParaRPr lang="en-US" i="1" dirty="0">
              <a:solidFill>
                <a:schemeClr val="tx1"/>
              </a:solidFill>
            </a:endParaRPr>
          </a:p>
          <a:p>
            <a:pPr marL="0" indent="0" defTabSz="457131">
              <a:spcBef>
                <a:spcPts val="0"/>
              </a:spcBef>
              <a:buSzTx/>
              <a:buNone/>
              <a:defRPr sz="1200">
                <a:solidFill>
                  <a:srgbClr val="464749"/>
                </a:solidFill>
              </a:defRPr>
            </a:pPr>
            <a:r>
              <a:rPr lang="en-US" sz="1200" dirty="0">
                <a:solidFill>
                  <a:schemeClr val="tx1"/>
                </a:solidFill>
              </a:rPr>
              <a:t>M. Bleyer, et. al. </a:t>
            </a:r>
            <a:r>
              <a:rPr lang="en-US" sz="1200" dirty="0"/>
              <a:t>“</a:t>
            </a:r>
            <a:r>
              <a:rPr lang="en-US" sz="1200" b="1" dirty="0" err="1">
                <a:solidFill>
                  <a:schemeClr val="tx1"/>
                </a:solidFill>
              </a:rPr>
              <a:t>Patchmatch</a:t>
            </a:r>
            <a:r>
              <a:rPr lang="en-US" sz="1200" b="1" dirty="0">
                <a:solidFill>
                  <a:schemeClr val="tx1"/>
                </a:solidFill>
              </a:rPr>
              <a:t> stereo - stereo matching with slanted support windows</a:t>
            </a:r>
            <a:r>
              <a:rPr lang="en-US" sz="1200" b="1" dirty="0"/>
              <a:t>”, </a:t>
            </a:r>
            <a:r>
              <a:rPr lang="en-US" sz="1200" i="1" dirty="0">
                <a:solidFill>
                  <a:schemeClr val="tx1"/>
                </a:solidFill>
              </a:rPr>
              <a:t>BMVC 2011</a:t>
            </a:r>
          </a:p>
        </p:txBody>
      </p:sp>
    </p:spTree>
  </p:cSld>
  <p:clrMapOvr>
    <a:masterClrMapping/>
  </p:clrMapOvr>
  <p:transition spd="med"/>
</p:sld>
</file>

<file path=ppt/theme/theme1.xml><?xml version="1.0" encoding="utf-8"?>
<a:theme xmlns:a="http://schemas.openxmlformats.org/drawingml/2006/main" name="Title Slides">
  <a:themeElements>
    <a:clrScheme name="Title Slides">
      <a:dk1>
        <a:srgbClr val="101D3A"/>
      </a:dk1>
      <a:lt1>
        <a:srgbClr val="3A352A"/>
      </a:lt1>
      <a:dk2>
        <a:srgbClr val="A7A7A7"/>
      </a:dk2>
      <a:lt2>
        <a:srgbClr val="535353"/>
      </a:lt2>
      <a:accent1>
        <a:srgbClr val="0C68AC"/>
      </a:accent1>
      <a:accent2>
        <a:srgbClr val="15A599"/>
      </a:accent2>
      <a:accent3>
        <a:srgbClr val="0C636E"/>
      </a:accent3>
      <a:accent4>
        <a:srgbClr val="443D82"/>
      </a:accent4>
      <a:accent5>
        <a:srgbClr val="671943"/>
      </a:accent5>
      <a:accent6>
        <a:srgbClr val="A7B306"/>
      </a:accent6>
      <a:hlink>
        <a:srgbClr val="0000FF"/>
      </a:hlink>
      <a:folHlink>
        <a:srgbClr val="FF00FF"/>
      </a:folHlink>
    </a:clrScheme>
    <a:fontScheme name="Title Slides">
      <a:majorFont>
        <a:latin typeface="Arial"/>
        <a:ea typeface="Arial"/>
        <a:cs typeface="Arial"/>
      </a:majorFont>
      <a:minorFont>
        <a:latin typeface="Helvetica"/>
        <a:ea typeface="Helvetica"/>
        <a:cs typeface="Helvetica"/>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13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64749"/>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257128" marR="0" indent="-257128" algn="l" defTabSz="342837" rtl="0" fontAlgn="auto" latinLnBrk="0" hangingPunct="0">
          <a:lnSpc>
            <a:spcPct val="100000"/>
          </a:lnSpc>
          <a:spcBef>
            <a:spcPts val="200"/>
          </a:spcBef>
          <a:spcAft>
            <a:spcPts val="0"/>
          </a:spcAft>
          <a:buClrTx/>
          <a:buSzPct val="100000"/>
          <a:buFont typeface="Arial"/>
          <a:buChar char="•"/>
          <a:tabLst/>
          <a:defRPr kumimoji="0" sz="2600" b="0" i="0" u="none" strike="noStrike" cap="none" spc="0" normalizeH="0" baseline="0">
            <a:ln>
              <a:noFill/>
            </a:ln>
            <a:solidFill>
              <a:srgbClr val="101D3A"/>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0C68AC"/>
      </a:accent1>
      <a:accent2>
        <a:srgbClr val="15A599"/>
      </a:accent2>
      <a:accent3>
        <a:srgbClr val="0C636E"/>
      </a:accent3>
      <a:accent4>
        <a:srgbClr val="443D82"/>
      </a:accent4>
      <a:accent5>
        <a:srgbClr val="671943"/>
      </a:accent5>
      <a:accent6>
        <a:srgbClr val="A7B306"/>
      </a:accent6>
      <a:hlink>
        <a:srgbClr val="0000FF"/>
      </a:hlink>
      <a:folHlink>
        <a:srgbClr val="FF00FF"/>
      </a:folHlink>
    </a:clrScheme>
    <a:fontScheme name="Title Slides">
      <a:majorFont>
        <a:latin typeface="Arial"/>
        <a:ea typeface="Arial"/>
        <a:cs typeface="Arial"/>
      </a:majorFont>
      <a:minorFont>
        <a:latin typeface="Helvetica"/>
        <a:ea typeface="Helvetica"/>
        <a:cs typeface="Helvetica"/>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13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64749"/>
            </a:solidFill>
            <a:effectLst/>
            <a:uFillTx/>
            <a:latin typeface="Cambria"/>
            <a:ea typeface="Cambria"/>
            <a:cs typeface="Cambria"/>
            <a:sym typeface="Cambr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257128" marR="0" indent="-257128" algn="l" defTabSz="342837" rtl="0" fontAlgn="auto" latinLnBrk="0" hangingPunct="0">
          <a:lnSpc>
            <a:spcPct val="100000"/>
          </a:lnSpc>
          <a:spcBef>
            <a:spcPts val="200"/>
          </a:spcBef>
          <a:spcAft>
            <a:spcPts val="0"/>
          </a:spcAft>
          <a:buClrTx/>
          <a:buSzPct val="100000"/>
          <a:buFont typeface="Arial"/>
          <a:buChar char="•"/>
          <a:tabLst/>
          <a:defRPr kumimoji="0" sz="2600" b="0" i="0" u="none" strike="noStrike" cap="none" spc="0" normalizeH="0" baseline="0">
            <a:ln>
              <a:noFill/>
            </a:ln>
            <a:solidFill>
              <a:srgbClr val="101D3A"/>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13204</TotalTime>
  <Words>6296</Words>
  <Application>Microsoft Macintosh PowerPoint</Application>
  <PresentationFormat>On-screen Show (4:3)</PresentationFormat>
  <Paragraphs>664</Paragraphs>
  <Slides>117</Slides>
  <Notes>100</Notes>
  <HiddenSlides>28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117</vt:i4>
      </vt:variant>
    </vt:vector>
  </HeadingPairs>
  <TitlesOfParts>
    <vt:vector size="128" baseType="lpstr">
      <vt:lpstr>ArialMT</vt:lpstr>
      <vt:lpstr>DengXian</vt:lpstr>
      <vt:lpstr>MyriadPro</vt:lpstr>
      <vt:lpstr>Arial</vt:lpstr>
      <vt:lpstr>Calibri</vt:lpstr>
      <vt:lpstr>Calibri</vt:lpstr>
      <vt:lpstr>Cambria</vt:lpstr>
      <vt:lpstr>Cambria Math</vt:lpstr>
      <vt:lpstr>Futura</vt:lpstr>
      <vt:lpstr>Helvetica</vt:lpstr>
      <vt:lpstr>Title Slides</vt:lpstr>
      <vt:lpstr>PowerPoint Presentation</vt:lpstr>
      <vt:lpstr>PowerPoint Presentation</vt:lpstr>
      <vt:lpstr>PowerPoint Presentation</vt:lpstr>
      <vt:lpstr>Topics</vt:lpstr>
      <vt:lpstr>Topics</vt:lpstr>
      <vt:lpstr>PowerPoint Presentation</vt:lpstr>
      <vt:lpstr>Why Does it Matter?</vt:lpstr>
      <vt:lpstr>Why Does it Matter?</vt:lpstr>
      <vt:lpstr>Why Does it Matter?</vt:lpstr>
      <vt:lpstr>What is MVS</vt:lpstr>
      <vt:lpstr>What is MVS</vt:lpstr>
      <vt:lpstr>What is MVS</vt:lpstr>
      <vt:lpstr>What is MVS</vt:lpstr>
      <vt:lpstr>What is MVS</vt:lpstr>
      <vt:lpstr>What is MVS</vt:lpstr>
      <vt:lpstr>What is MVS</vt:lpstr>
      <vt:lpstr>What is MVS</vt:lpstr>
      <vt:lpstr>Multi-view stereo: Basic idea</vt:lpstr>
      <vt:lpstr>Multi-view stereo: Basic idea</vt:lpstr>
      <vt:lpstr>Summary</vt:lpstr>
      <vt:lpstr>PowerPoint Presentation</vt:lpstr>
      <vt:lpstr>Depth-map Merging Based Approaches</vt:lpstr>
      <vt:lpstr>Depth-map Merging Based Approaches</vt:lpstr>
      <vt:lpstr>Depth-map Merging Based Approaches</vt:lpstr>
      <vt:lpstr>Depth-map Merging Based Approaches</vt:lpstr>
      <vt:lpstr>PowerPoint Presentation</vt:lpstr>
      <vt:lpstr>PowerPoint Presentation</vt:lpstr>
      <vt:lpstr>Compute Depth Map: Basic idea</vt:lpstr>
      <vt:lpstr>Compute Depth Map: Basic idea</vt:lpstr>
      <vt:lpstr>PowerPoint Presentation</vt:lpstr>
      <vt:lpstr>PatchMatch</vt:lpstr>
      <vt:lpstr>PatchMatch</vt:lpstr>
      <vt:lpstr>Previous Work</vt:lpstr>
      <vt:lpstr>Key observation one</vt:lpstr>
      <vt:lpstr>Step 1: Initialization</vt:lpstr>
      <vt:lpstr>Step 1: Initialization</vt:lpstr>
      <vt:lpstr>Key observation two: spatial coherence </vt:lpstr>
      <vt:lpstr>Key observation two: spatial coherence </vt:lpstr>
      <vt:lpstr>Key observation two: spatial coherence </vt:lpstr>
      <vt:lpstr>Use Statistics</vt:lpstr>
      <vt:lpstr>Step 2: Propagation</vt:lpstr>
      <vt:lpstr>Step 2: Propagation</vt:lpstr>
      <vt:lpstr>Step 2: Propagation</vt:lpstr>
      <vt:lpstr>Step 2: Propagation</vt:lpstr>
      <vt:lpstr>Step 2: Propagation</vt:lpstr>
      <vt:lpstr>Step 2: Propagation</vt:lpstr>
      <vt:lpstr>Step 2: Propagation</vt:lpstr>
      <vt:lpstr>Step 2: Propagation</vt:lpstr>
      <vt:lpstr>Step 2: Propagation</vt:lpstr>
      <vt:lpstr>Step 3: Random Search</vt:lpstr>
      <vt:lpstr>Step 3: Random Search</vt:lpstr>
      <vt:lpstr>Step 3: Random Search</vt:lpstr>
      <vt:lpstr>Step 3: Random Search</vt:lpstr>
      <vt:lpstr>Step 3: Random Search</vt:lpstr>
      <vt:lpstr>Step 3: Random Search</vt:lpstr>
      <vt:lpstr>Step 3: Random Search</vt:lpstr>
      <vt:lpstr>Summary</vt:lpstr>
      <vt:lpstr>Summary</vt:lpstr>
      <vt:lpstr>PowerPoint Presentation</vt:lpstr>
      <vt:lpstr>PowerPoint Presentation</vt:lpstr>
      <vt:lpstr>Why does it work?</vt:lpstr>
      <vt:lpstr>PowerPoint Presentation</vt:lpstr>
      <vt:lpstr>PatchMatch Stereo</vt:lpstr>
      <vt:lpstr>PatchMatch Stereo</vt:lpstr>
      <vt:lpstr>PatchMatch Stereo</vt:lpstr>
      <vt:lpstr>PatchMatch Stereo</vt:lpstr>
      <vt:lpstr>PatchMatch Stereo</vt:lpstr>
      <vt:lpstr>PatchMatch Stereo</vt:lpstr>
      <vt:lpstr>PatchMatch Stereo</vt:lpstr>
      <vt:lpstr>PatchMatch Stereo</vt:lpstr>
      <vt:lpstr>PatchMatch Stereo</vt:lpstr>
      <vt:lpstr>Summary</vt:lpstr>
      <vt:lpstr>PowerPoint Presentation</vt:lpstr>
      <vt:lpstr>PowerPoint Presentation</vt:lpstr>
      <vt:lpstr>View Selection</vt:lpstr>
      <vt:lpstr>View Selection</vt:lpstr>
      <vt:lpstr>View Selection</vt:lpstr>
      <vt:lpstr>View Selection</vt:lpstr>
      <vt:lpstr>View Selection</vt:lpstr>
      <vt:lpstr>View Selection</vt:lpstr>
      <vt:lpstr>Pixel-Level View Selection</vt:lpstr>
      <vt:lpstr>Pixel-Level View Selection</vt:lpstr>
      <vt:lpstr>Pixel-Level View Selection</vt:lpstr>
      <vt:lpstr>Image Selection vs Depth Estimation</vt:lpstr>
      <vt:lpstr>Joint Pixel-Level View Selection and Depthmap Estimation</vt:lpstr>
      <vt:lpstr>Joint Pixel-Level View Selection and Depthmap Estimation</vt:lpstr>
      <vt:lpstr>Joint Pixel-Level View Selection and Depthmap Estimation</vt:lpstr>
      <vt:lpstr>Joint Pixel-Level View Selection and Depthmap Estimation</vt:lpstr>
      <vt:lpstr>Joint Pixel-Level View Selection and Depthmap Estimation</vt:lpstr>
      <vt:lpstr>Joint Pixel-Level View Selection and Depthmap Estimation</vt:lpstr>
      <vt:lpstr>Robustness of Pixel-Level Selection</vt:lpstr>
      <vt:lpstr>Robustness of Pixel-Level Selection</vt:lpstr>
      <vt:lpstr>Summary</vt:lpstr>
      <vt:lpstr>PowerPoint Presentation</vt:lpstr>
      <vt:lpstr>PowerPoint Presentation</vt:lpstr>
      <vt:lpstr>PowerPoint Presentation</vt:lpstr>
      <vt:lpstr>PatchMatch based MVS</vt:lpstr>
      <vt:lpstr>PatchMatch based MVS</vt:lpstr>
      <vt:lpstr>Depth-map Merging Based Approaches</vt:lpstr>
      <vt:lpstr>Depth-map Merging Based Approaches</vt:lpstr>
      <vt:lpstr>Depth-map Merging Based Approaches</vt:lpstr>
      <vt:lpstr>Depth-map Merging Based Approaches</vt:lpstr>
      <vt:lpstr>Depth-map Merging Based Approaches</vt:lpstr>
      <vt:lpstr>Depth-map Merging Based Approaches</vt:lpstr>
      <vt:lpstr>Depth-map Merging Based Approaches</vt:lpstr>
      <vt:lpstr>Topics</vt:lpstr>
      <vt:lpstr>Task: Reconstruction</vt:lpstr>
      <vt:lpstr>PowerPoint Presentation</vt:lpstr>
      <vt:lpstr>PowerPoint Presentation</vt:lpstr>
      <vt:lpstr>PowerPoint Presentation</vt:lpstr>
      <vt:lpstr>Learning-Based Stereopsis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谢一鸣</cp:lastModifiedBy>
  <cp:revision>809</cp:revision>
  <dcterms:modified xsi:type="dcterms:W3CDTF">2020-07-14T06:52:48Z</dcterms:modified>
</cp:coreProperties>
</file>